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76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C66"/>
    <a:srgbClr val="FFFFCC"/>
    <a:srgbClr val="3399FF"/>
    <a:srgbClr val="00FFFF"/>
    <a:srgbClr val="0066CC"/>
    <a:srgbClr val="FFFF66"/>
    <a:srgbClr val="FF660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Entwicklung der Eingangszahlen </a:t>
            </a:r>
          </a:p>
          <a:p>
            <a:pPr>
              <a:defRPr/>
            </a:pPr>
            <a:r>
              <a:rPr lang="de-DE"/>
              <a:t>seit 2016 (Klagen und Eilanträge)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27161640172336E-2"/>
          <c:y val="0.24835119940497799"/>
          <c:w val="0.83579722517264743"/>
          <c:h val="0.6794616439990456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43-4808-9D93-86D776E610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43-4808-9D93-86D776E610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43-4808-9D93-86D776E610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643-4808-9D93-86D776E6101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43-4808-9D93-86D776E6101B}"/>
              </c:ext>
            </c:extLst>
          </c:dPt>
          <c:dLbls>
            <c:dLbl>
              <c:idx val="0"/>
              <c:layout>
                <c:manualLayout>
                  <c:x val="2.1238486109047688E-2"/>
                  <c:y val="-9.4773183014449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3-4808-9D93-86D776E6101B}"/>
                </c:ext>
              </c:extLst>
            </c:dLbl>
            <c:dLbl>
              <c:idx val="1"/>
              <c:layout>
                <c:manualLayout>
                  <c:x val="9.133441051082488E-3"/>
                  <c:y val="-2.46978644714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43-4808-9D93-86D776E6101B}"/>
                </c:ext>
              </c:extLst>
            </c:dLbl>
            <c:dLbl>
              <c:idx val="2"/>
              <c:layout>
                <c:manualLayout>
                  <c:x val="2.0613578963006983E-4"/>
                  <c:y val="-1.5116913353170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43-4808-9D93-86D776E6101B}"/>
                </c:ext>
              </c:extLst>
            </c:dLbl>
            <c:dLbl>
              <c:idx val="3"/>
              <c:layout>
                <c:manualLayout>
                  <c:x val="-2.7913963584741547E-3"/>
                  <c:y val="-1.902908467197759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832285115303984E-2"/>
                      <c:h val="3.307551038238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643-4808-9D93-86D776E6101B}"/>
                </c:ext>
              </c:extLst>
            </c:dLbl>
            <c:dLbl>
              <c:idx val="4"/>
              <c:layout>
                <c:manualLayout>
                  <c:x val="-1.0943561300120599E-2"/>
                  <c:y val="-2.1663597038882987E-2"/>
                </c:manualLayout>
              </c:layout>
              <c:spPr>
                <a:solidFill>
                  <a:srgbClr val="FF33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43-4808-9D93-86D776E6101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Tabelle1!$B$6:$F$6</c:f>
              <c:numCache>
                <c:formatCode>General</c:formatCode>
                <c:ptCount val="5"/>
                <c:pt idx="0">
                  <c:v>3621</c:v>
                </c:pt>
                <c:pt idx="1">
                  <c:v>3095</c:v>
                </c:pt>
                <c:pt idx="2">
                  <c:v>3355</c:v>
                </c:pt>
                <c:pt idx="3">
                  <c:v>3018</c:v>
                </c:pt>
                <c:pt idx="4">
                  <c:v>2833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43-4808-9D93-86D776E61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14530032"/>
        <c:axId val="1"/>
        <c:axId val="0"/>
      </c:bar3DChart>
      <c:catAx>
        <c:axId val="31453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453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/>
              <a:t>Durchschnittliche Verfahrensdauer in Monaten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F9-44D6-AAFB-6DC88E4A322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F9-44D6-AAFB-6DC88E4A322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F9-44D6-AAFB-6DC88E4A3227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F9-44D6-AAFB-6DC88E4A322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F9-44D6-AAFB-6DC88E4A322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F9-44D6-AAFB-6DC88E4A322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5F9-44D6-AAFB-6DC88E4A322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5F9-44D6-AAFB-6DC88E4A3227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5F9-44D6-AAFB-6DC88E4A3227}"/>
              </c:ext>
            </c:extLst>
          </c:dPt>
          <c:dLbls>
            <c:dLbl>
              <c:idx val="0"/>
              <c:layout>
                <c:manualLayout>
                  <c:x val="0"/>
                  <c:y val="-4.0462239787436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F9-44D6-AAFB-6DC88E4A3227}"/>
                </c:ext>
              </c:extLst>
            </c:dLbl>
            <c:dLbl>
              <c:idx val="1"/>
              <c:layout>
                <c:manualLayout>
                  <c:x val="-3.0227824974705299E-3"/>
                  <c:y val="-7.7499282225033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9-44D6-AAFB-6DC88E4A3227}"/>
                </c:ext>
              </c:extLst>
            </c:dLbl>
            <c:dLbl>
              <c:idx val="2"/>
              <c:layout>
                <c:manualLayout>
                  <c:x val="-1.5113912487353066E-3"/>
                  <c:y val="-1.3305484588142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F9-44D6-AAFB-6DC88E4A3227}"/>
                </c:ext>
              </c:extLst>
            </c:dLbl>
            <c:dLbl>
              <c:idx val="3"/>
              <c:layout>
                <c:manualLayout>
                  <c:x val="4.5341737462057533E-3"/>
                  <c:y val="-3.425197349839217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9-44D6-AAFB-6DC88E4A3227}"/>
                </c:ext>
              </c:extLst>
            </c:dLbl>
            <c:dLbl>
              <c:idx val="4"/>
              <c:layout>
                <c:manualLayout>
                  <c:x val="0"/>
                  <c:y val="3.36118450877581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F9-44D6-AAFB-6DC88E4A3227}"/>
                </c:ext>
              </c:extLst>
            </c:dLbl>
            <c:dLbl>
              <c:idx val="5"/>
              <c:layout>
                <c:manualLayout>
                  <c:x val="-1.5113912487352511E-3"/>
                  <c:y val="8.9167408744154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F9-44D6-AAFB-6DC88E4A3227}"/>
                </c:ext>
              </c:extLst>
            </c:dLbl>
            <c:dLbl>
              <c:idx val="6"/>
              <c:layout>
                <c:manualLayout>
                  <c:x val="0"/>
                  <c:y val="1.50933238689594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F9-44D6-AAFB-6DC88E4A3227}"/>
                </c:ext>
              </c:extLst>
            </c:dLbl>
            <c:dLbl>
              <c:idx val="7"/>
              <c:layout>
                <c:manualLayout>
                  <c:x val="-3.0227824974706132E-3"/>
                  <c:y val="-4.04622397874372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F9-44D6-AAFB-6DC88E4A3227}"/>
                </c:ext>
              </c:extLst>
            </c:dLbl>
            <c:dLbl>
              <c:idx val="8"/>
              <c:layout>
                <c:manualLayout>
                  <c:x val="-6.0455649949411154E-3"/>
                  <c:y val="-4.0462239787436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F9-44D6-AAFB-6DC88E4A3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Tabelle5!$B$3:$J$3</c:f>
              <c:strCache>
                <c:ptCount val="9"/>
                <c:pt idx="0">
                  <c:v>SGB II (Hartz IV)</c:v>
                </c:pt>
                <c:pt idx="1">
                  <c:v>Arbeitslosenversicherung</c:v>
                </c:pt>
                <c:pt idx="2">
                  <c:v>SchwerbehindertenR</c:v>
                </c:pt>
                <c:pt idx="3">
                  <c:v>Rentenversicherung</c:v>
                </c:pt>
                <c:pt idx="4">
                  <c:v>Krankenversicherung</c:v>
                </c:pt>
                <c:pt idx="5">
                  <c:v>Pflegeversicherung</c:v>
                </c:pt>
                <c:pt idx="6">
                  <c:v>Unfallversicherung 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Tabelle5!$B$4:$J$4</c:f>
              <c:numCache>
                <c:formatCode>General</c:formatCode>
                <c:ptCount val="9"/>
                <c:pt idx="0">
                  <c:v>8.5</c:v>
                </c:pt>
                <c:pt idx="1">
                  <c:v>10</c:v>
                </c:pt>
                <c:pt idx="2">
                  <c:v>15.3</c:v>
                </c:pt>
                <c:pt idx="3">
                  <c:v>12.5</c:v>
                </c:pt>
                <c:pt idx="4">
                  <c:v>11.1</c:v>
                </c:pt>
                <c:pt idx="5">
                  <c:v>7.8</c:v>
                </c:pt>
                <c:pt idx="6">
                  <c:v>13.3</c:v>
                </c:pt>
                <c:pt idx="7">
                  <c:v>10.8</c:v>
                </c:pt>
                <c:pt idx="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F9-44D6-AAFB-6DC88E4A32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62443712"/>
        <c:axId val="1"/>
      </c:barChart>
      <c:catAx>
        <c:axId val="56244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24437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Durchschnittliche Verfahrensdauer in Monaten</a:t>
            </a:r>
          </a:p>
        </c:rich>
      </c:tx>
      <c:layout>
        <c:manualLayout>
          <c:xMode val="edge"/>
          <c:yMode val="edge"/>
          <c:x val="0.22678911203515292"/>
          <c:y val="0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63982056987401"/>
          <c:y val="8.6131808420641637E-2"/>
          <c:w val="0.81100345442549648"/>
          <c:h val="0.60403099950344041"/>
        </c:manualLayout>
      </c:layout>
      <c:bar3DChart>
        <c:barDir val="col"/>
        <c:grouping val="clustered"/>
        <c:varyColors val="0"/>
        <c:ser>
          <c:idx val="0"/>
          <c:order val="0"/>
          <c:tx>
            <c:v>Jahr 2019</c:v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359948068808828E-2"/>
                  <c:y val="3.02526758210376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D-4CD4-BDBB-42284D48F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Tabelle6!$B$4:$J$4</c:f>
              <c:strCache>
                <c:ptCount val="9"/>
                <c:pt idx="0">
                  <c:v>SGB II (Hartz IV)</c:v>
                </c:pt>
                <c:pt idx="1">
                  <c:v>Arbeitslosenversicherung</c:v>
                </c:pt>
                <c:pt idx="2">
                  <c:v>SchwerbehindertenR</c:v>
                </c:pt>
                <c:pt idx="3">
                  <c:v>Rentenversicherung</c:v>
                </c:pt>
                <c:pt idx="4">
                  <c:v>Krankenversicherung</c:v>
                </c:pt>
                <c:pt idx="5">
                  <c:v>Pflegeversicherung</c:v>
                </c:pt>
                <c:pt idx="6">
                  <c:v>Unfallversicherung 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Tabelle6!$B$5:$J$5</c:f>
              <c:numCache>
                <c:formatCode>General</c:formatCode>
                <c:ptCount val="9"/>
                <c:pt idx="0">
                  <c:v>8.6999999999999993</c:v>
                </c:pt>
                <c:pt idx="1">
                  <c:v>10.3</c:v>
                </c:pt>
                <c:pt idx="2">
                  <c:v>14.5</c:v>
                </c:pt>
                <c:pt idx="3">
                  <c:v>14</c:v>
                </c:pt>
                <c:pt idx="4">
                  <c:v>8</c:v>
                </c:pt>
                <c:pt idx="5">
                  <c:v>7</c:v>
                </c:pt>
                <c:pt idx="6">
                  <c:v>13.4</c:v>
                </c:pt>
                <c:pt idx="7">
                  <c:v>12.5</c:v>
                </c:pt>
                <c:pt idx="8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D-4CD4-BDBB-42284D48F1CE}"/>
            </c:ext>
          </c:extLst>
        </c:ser>
        <c:ser>
          <c:idx val="1"/>
          <c:order val="1"/>
          <c:tx>
            <c:v>Jahr 2020</c:v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599480688088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DD-4CD4-BDBB-42284D48F1CE}"/>
                </c:ext>
              </c:extLst>
            </c:dLbl>
            <c:dLbl>
              <c:idx val="1"/>
              <c:layout>
                <c:manualLayout>
                  <c:x val="1.7851346965271016E-2"/>
                  <c:y val="-3.3003300330033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D-4CD4-BDBB-42284D48F1CE}"/>
                </c:ext>
              </c:extLst>
            </c:dLbl>
            <c:dLbl>
              <c:idx val="2"/>
              <c:layout>
                <c:manualLayout>
                  <c:x val="1.9474196689386564E-2"/>
                  <c:y val="-9.9009900990098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DD-4CD4-BDBB-42284D48F1CE}"/>
                </c:ext>
              </c:extLst>
            </c:dLbl>
            <c:dLbl>
              <c:idx val="3"/>
              <c:layout>
                <c:manualLayout>
                  <c:x val="2.7588445309964297E-2"/>
                  <c:y val="-9.9012499675164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D-4CD4-BDBB-42284D48F1CE}"/>
                </c:ext>
              </c:extLst>
            </c:dLbl>
            <c:dLbl>
              <c:idx val="4"/>
              <c:layout>
                <c:manualLayout>
                  <c:x val="1.9474196689386564E-2"/>
                  <c:y val="-9.900990099009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DD-4CD4-BDBB-42284D48F1CE}"/>
                </c:ext>
              </c:extLst>
            </c:dLbl>
            <c:dLbl>
              <c:idx val="6"/>
              <c:layout>
                <c:manualLayout>
                  <c:x val="2.2719896137617657E-2"/>
                  <c:y val="-3.3003300330033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D-4CD4-BDBB-42284D48F1CE}"/>
                </c:ext>
              </c:extLst>
            </c:dLbl>
            <c:dLbl>
              <c:idx val="7"/>
              <c:layout>
                <c:manualLayout>
                  <c:x val="1.4605647517039922E-2"/>
                  <c:y val="-3.3003300330033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DD-4CD4-BDBB-42284D48F1CE}"/>
                </c:ext>
              </c:extLst>
            </c:dLbl>
            <c:dLbl>
              <c:idx val="8"/>
              <c:layout>
                <c:manualLayout>
                  <c:x val="2.1097046413501991E-2"/>
                  <c:y val="-6.600660066006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DD-4CD4-BDBB-42284D48F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Tabelle6!$B$4:$J$4</c:f>
              <c:strCache>
                <c:ptCount val="9"/>
                <c:pt idx="0">
                  <c:v>SGB II (Hartz IV)</c:v>
                </c:pt>
                <c:pt idx="1">
                  <c:v>Arbeitslosenversicherung</c:v>
                </c:pt>
                <c:pt idx="2">
                  <c:v>SchwerbehindertenR</c:v>
                </c:pt>
                <c:pt idx="3">
                  <c:v>Rentenversicherung</c:v>
                </c:pt>
                <c:pt idx="4">
                  <c:v>Krankenversicherung</c:v>
                </c:pt>
                <c:pt idx="5">
                  <c:v>Pflegeversicherung</c:v>
                </c:pt>
                <c:pt idx="6">
                  <c:v>Unfallversicherung 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Tabelle6!$B$6:$J$6</c:f>
              <c:numCache>
                <c:formatCode>General</c:formatCode>
                <c:ptCount val="9"/>
                <c:pt idx="0">
                  <c:v>8.5</c:v>
                </c:pt>
                <c:pt idx="1">
                  <c:v>10</c:v>
                </c:pt>
                <c:pt idx="2">
                  <c:v>15.3</c:v>
                </c:pt>
                <c:pt idx="3">
                  <c:v>12.5</c:v>
                </c:pt>
                <c:pt idx="4">
                  <c:v>11.1</c:v>
                </c:pt>
                <c:pt idx="5">
                  <c:v>7.8</c:v>
                </c:pt>
                <c:pt idx="6">
                  <c:v>13.3</c:v>
                </c:pt>
                <c:pt idx="7">
                  <c:v>10.8</c:v>
                </c:pt>
                <c:pt idx="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DD-4CD4-BDBB-42284D48F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69631288"/>
        <c:axId val="1"/>
        <c:axId val="0"/>
      </c:bar3DChart>
      <c:catAx>
        <c:axId val="56963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Monate</a:t>
                </a:r>
              </a:p>
            </c:rich>
          </c:tx>
          <c:layout>
            <c:manualLayout>
              <c:xMode val="edge"/>
              <c:yMode val="edge"/>
              <c:x val="8.8061458609808602E-2"/>
              <c:y val="0.34060783243678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96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solidFill>
                  <a:schemeClr val="bg1"/>
                </a:solidFill>
              </a:rPr>
              <a:t>Entwicklung der anhängigen Verfahren am Jahresende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(Klagen und einstweiliger Rechtschutz) </a:t>
            </a:r>
          </a:p>
        </c:rich>
      </c:tx>
      <c:layout>
        <c:manualLayout>
          <c:xMode val="edge"/>
          <c:yMode val="edge"/>
          <c:x val="0.16338215712383489"/>
          <c:y val="1.5540015540015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6.8214718352513623E-2"/>
          <c:y val="0.20841271589303084"/>
          <c:w val="0.82464762643684186"/>
          <c:h val="0.6895022300534111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1E-481D-B8FE-F8764DF4C3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1E-481D-B8FE-F8764DF4C3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01E-481D-B8FE-F8764DF4C35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01E-481D-B8FE-F8764DF4C3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01E-481D-B8FE-F8764DF4C3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1E-481D-B8FE-F8764DF4C3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Tabelle3!$B$4:$G$4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Tabelle3!$B$5:$G$5</c:f>
              <c:numCache>
                <c:formatCode>General</c:formatCode>
                <c:ptCount val="6"/>
                <c:pt idx="0">
                  <c:v>3273</c:v>
                </c:pt>
                <c:pt idx="1">
                  <c:v>3299</c:v>
                </c:pt>
                <c:pt idx="2">
                  <c:v>2920</c:v>
                </c:pt>
                <c:pt idx="3">
                  <c:v>2901</c:v>
                </c:pt>
                <c:pt idx="4">
                  <c:v>2716</c:v>
                </c:pt>
                <c:pt idx="5">
                  <c:v>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1E-481D-B8FE-F8764DF4C3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3423448"/>
        <c:axId val="1"/>
      </c:barChart>
      <c:catAx>
        <c:axId val="42342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42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90000"/>
      </a:schemeClr>
    </a:solidFill>
    <a:ln>
      <a:noFill/>
    </a:ln>
    <a:effectLst/>
  </c:spPr>
  <c:txPr>
    <a:bodyPr/>
    <a:lstStyle/>
    <a:p>
      <a:pPr>
        <a:defRPr b="1"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800" u="none" dirty="0"/>
              <a:t>Anteil der einzelnen Rechtsgebiete am Gesamtbestand im Jahr 2020</a:t>
            </a:r>
          </a:p>
        </c:rich>
      </c:tx>
      <c:layout>
        <c:manualLayout>
          <c:xMode val="edge"/>
          <c:yMode val="edge"/>
          <c:x val="0.10872575209009934"/>
          <c:y val="4.71713830006648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956046458665452"/>
          <c:y val="0.27809847186696496"/>
          <c:w val="0.4117513094966978"/>
          <c:h val="0.6512979755640836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effectLst>
              <a:softEdge rad="63500"/>
            </a:effectLst>
          </c:spPr>
          <c:dPt>
            <c:idx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1-B64B-458C-90FA-7D887BAE992C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3-B64B-458C-90FA-7D887BAE992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5-B64B-458C-90FA-7D887BAE992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7-B64B-458C-90FA-7D887BAE992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9-B64B-458C-90FA-7D887BAE992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B-B64B-458C-90FA-7D887BAE992C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D-B64B-458C-90FA-7D887BAE992C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softEdge rad="63500"/>
              </a:effectLst>
            </c:spPr>
            <c:extLst>
              <c:ext xmlns:c16="http://schemas.microsoft.com/office/drawing/2014/chart" uri="{C3380CC4-5D6E-409C-BE32-E72D297353CC}">
                <c16:uniqueId val="{0000000F-B64B-458C-90FA-7D887BAE992C}"/>
              </c:ext>
            </c:extLst>
          </c:dPt>
          <c:dLbls>
            <c:dLbl>
              <c:idx val="0"/>
              <c:layout>
                <c:manualLayout>
                  <c:x val="1.0275334613971487E-2"/>
                  <c:y val="7.135592079399006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4B-458C-90FA-7D887BAE992C}"/>
                </c:ext>
              </c:extLst>
            </c:dLbl>
            <c:dLbl>
              <c:idx val="1"/>
              <c:layout>
                <c:manualLayout>
                  <c:x val="-1.3476722172023579E-2"/>
                  <c:y val="0.104226237203733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4B-458C-90FA-7D887BAE992C}"/>
                </c:ext>
              </c:extLst>
            </c:dLbl>
            <c:dLbl>
              <c:idx val="2"/>
              <c:layout>
                <c:manualLayout>
                  <c:x val="8.9440056114011485E-2"/>
                  <c:y val="-2.1779316572911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4B-458C-90FA-7D887BAE992C}"/>
                </c:ext>
              </c:extLst>
            </c:dLbl>
            <c:dLbl>
              <c:idx val="3"/>
              <c:layout>
                <c:manualLayout>
                  <c:x val="4.334485027330701E-3"/>
                  <c:y val="1.17811270205779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4B-458C-90FA-7D887BAE992C}"/>
                </c:ext>
              </c:extLst>
            </c:dLbl>
            <c:dLbl>
              <c:idx val="4"/>
              <c:layout>
                <c:manualLayout>
                  <c:x val="6.3062045522998145E-4"/>
                  <c:y val="3.37668799708193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4B-458C-90FA-7D887BAE992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Tabelle2!$B$5:$I$5</c:f>
              <c:strCache>
                <c:ptCount val="8"/>
                <c:pt idx="0">
                  <c:v>Hartz IV (Alg II)</c:v>
                </c:pt>
                <c:pt idx="1">
                  <c:v>Rentenversicherung</c:v>
                </c:pt>
                <c:pt idx="2">
                  <c:v>SchwerbehindertenR</c:v>
                </c:pt>
                <c:pt idx="3">
                  <c:v>Arbeitslosenversicherung</c:v>
                </c:pt>
                <c:pt idx="4">
                  <c:v>Kranken-/Pflegevers.</c:v>
                </c:pt>
                <c:pt idx="5">
                  <c:v>Unfallversicherung </c:v>
                </c:pt>
                <c:pt idx="6">
                  <c:v>Sozialhilfe/AsylbLG</c:v>
                </c:pt>
                <c:pt idx="7">
                  <c:v>Sonstiges</c:v>
                </c:pt>
              </c:strCache>
            </c:strRef>
          </c:cat>
          <c:val>
            <c:numRef>
              <c:f>Tabelle2!$B$6:$I$6</c:f>
              <c:numCache>
                <c:formatCode>0.00%</c:formatCode>
                <c:ptCount val="8"/>
                <c:pt idx="0">
                  <c:v>0.12939999999999999</c:v>
                </c:pt>
                <c:pt idx="1">
                  <c:v>0.21890000000000001</c:v>
                </c:pt>
                <c:pt idx="2">
                  <c:v>0.25729999999999997</c:v>
                </c:pt>
                <c:pt idx="3">
                  <c:v>5.2400000000000002E-2</c:v>
                </c:pt>
                <c:pt idx="4">
                  <c:v>0.1628</c:v>
                </c:pt>
                <c:pt idx="5">
                  <c:v>8.3000000000000004E-2</c:v>
                </c:pt>
                <c:pt idx="6">
                  <c:v>4.4900000000000002E-2</c:v>
                </c:pt>
                <c:pt idx="7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64B-458C-90FA-7D887BAE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336339570553815"/>
          <c:y val="0.12450239584623675"/>
          <c:w val="0.18762297272209658"/>
          <c:h val="0.5233380228743453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3175">
      <a:solidFill>
        <a:srgbClr val="000000"/>
      </a:solidFill>
      <a:prstDash val="solid"/>
    </a:ln>
  </c:spPr>
  <c:txPr>
    <a:bodyPr/>
    <a:lstStyle/>
    <a:p>
      <a:pPr>
        <a:defRPr sz="2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Entwicklung der Eingänge von Eilanträgen seit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75727442970886E-2"/>
          <c:y val="0.10882904709676364"/>
          <c:w val="0.91126228831966238"/>
          <c:h val="0.82144569766617015"/>
        </c:manualLayout>
      </c:layout>
      <c:bar3DChart>
        <c:barDir val="col"/>
        <c:grouping val="clustered"/>
        <c:varyColors val="0"/>
        <c:ser>
          <c:idx val="0"/>
          <c:order val="0"/>
          <c:tx>
            <c:v>Jahr 2010</c:v>
          </c:tx>
          <c:spPr>
            <a:solidFill>
              <a:srgbClr val="FF9999">
                <a:alpha val="84706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54-4D77-8542-9DE16C366E6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354-4D77-8542-9DE16C366E6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354-4D77-8542-9DE16C366E6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66">
                  <a:alpha val="84706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54-4D77-8542-9DE16C366E61}"/>
              </c:ext>
            </c:extLst>
          </c:dPt>
          <c:dLbls>
            <c:dLbl>
              <c:idx val="0"/>
              <c:layout>
                <c:manualLayout>
                  <c:x val="1.9191918237894783E-2"/>
                  <c:y val="1.9290123456789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4-4D77-8542-9DE16C366E61}"/>
                </c:ext>
              </c:extLst>
            </c:dLbl>
            <c:dLbl>
              <c:idx val="1"/>
              <c:layout>
                <c:manualLayout>
                  <c:x val="9.5959591189473913E-3"/>
                  <c:y val="-5.787037037037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54-4D77-8542-9DE16C366E61}"/>
                </c:ext>
              </c:extLst>
            </c:dLbl>
            <c:dLbl>
              <c:idx val="4"/>
              <c:layout>
                <c:manualLayout>
                  <c:x val="-1.6792928458157934E-2"/>
                  <c:y val="-3.85802469135802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54-4D77-8542-9DE16C366E61}"/>
                </c:ext>
              </c:extLst>
            </c:dLbl>
            <c:spPr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Tabelle2!$B$7:$F$7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Tabelle2!$B$8:$F$8</c:f>
              <c:numCache>
                <c:formatCode>General</c:formatCode>
                <c:ptCount val="5"/>
                <c:pt idx="0">
                  <c:v>258</c:v>
                </c:pt>
                <c:pt idx="1">
                  <c:v>240</c:v>
                </c:pt>
                <c:pt idx="2">
                  <c:v>230</c:v>
                </c:pt>
                <c:pt idx="3">
                  <c:v>210</c:v>
                </c:pt>
                <c:pt idx="4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354-4D77-8542-9DE16C366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pyramid"/>
        <c:axId val="423426728"/>
        <c:axId val="1"/>
        <c:axId val="0"/>
      </c:bar3DChart>
      <c:catAx>
        <c:axId val="4234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342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Entwicklung der Eingänge</a:t>
            </a:r>
            <a:endParaRPr lang="de-DE"/>
          </a:p>
          <a:p>
            <a:pPr>
              <a:defRPr/>
            </a:pPr>
            <a:r>
              <a:rPr lang="en-US"/>
              <a:t> (Klagen und Eilanträge)</a:t>
            </a:r>
            <a:endParaRPr lang="de-DE"/>
          </a:p>
          <a:p>
            <a:pPr>
              <a:defRPr/>
            </a:pPr>
            <a:r>
              <a:rPr lang="en-US"/>
              <a:t> in den einzelnen Rechtsgebieten seit 2016</a:t>
            </a:r>
            <a:endParaRPr lang="de-DE"/>
          </a:p>
          <a:p>
            <a:pPr>
              <a:defRPr/>
            </a:pPr>
            <a:endParaRPr lang="de-DE"/>
          </a:p>
        </c:rich>
      </c:tx>
      <c:layout>
        <c:manualLayout>
          <c:xMode val="edge"/>
          <c:yMode val="edge"/>
          <c:x val="0.35603697998524764"/>
          <c:y val="2.5951525153494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AA72D4"/>
            </a:soli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-4.3029259896729642E-3"/>
                  <c:y val="-7.1123755334281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53-49D6-8418-C1FF59F8D3E3}"/>
                </c:ext>
              </c:extLst>
            </c:dLbl>
            <c:dLbl>
              <c:idx val="1"/>
              <c:layout>
                <c:manualLayout>
                  <c:x val="-1.02361867093352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053-49D6-8418-C1FF59F8D3E3}"/>
                </c:ext>
              </c:extLst>
            </c:dLbl>
            <c:dLbl>
              <c:idx val="5"/>
              <c:layout>
                <c:manualLayout>
                  <c:x val="-6.141712025601106E-3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053-49D6-8418-C1FF59F8D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99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Tabelle3!$B$3:$H$3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Tabelle3!$B$4:$H$4</c:f>
              <c:numCache>
                <c:formatCode>General</c:formatCode>
                <c:ptCount val="7"/>
                <c:pt idx="0">
                  <c:v>233</c:v>
                </c:pt>
                <c:pt idx="1">
                  <c:v>263</c:v>
                </c:pt>
                <c:pt idx="2">
                  <c:v>766</c:v>
                </c:pt>
                <c:pt idx="3">
                  <c:v>750</c:v>
                </c:pt>
                <c:pt idx="4">
                  <c:v>840</c:v>
                </c:pt>
                <c:pt idx="5">
                  <c:v>273</c:v>
                </c:pt>
                <c:pt idx="6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3-49D6-8418-C1FF59F8D3E3}"/>
            </c:ext>
          </c:extLst>
        </c:ser>
        <c:ser>
          <c:idx val="1"/>
          <c:order val="1"/>
          <c:tx>
            <c:v>2017</c:v>
          </c:tx>
          <c:spPr>
            <a:solidFill>
              <a:srgbClr val="99FFCC"/>
            </a:soli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1"/>
              <c:layout>
                <c:manualLayout>
                  <c:x val="0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053-49D6-8418-C1FF59F8D3E3}"/>
                </c:ext>
              </c:extLst>
            </c:dLbl>
            <c:dLbl>
              <c:idx val="2"/>
              <c:layout>
                <c:manualLayout>
                  <c:x val="2.4641000006125594E-3"/>
                  <c:y val="-2.3708078156897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3-49D6-8418-C1FF59F8D3E3}"/>
                </c:ext>
              </c:extLst>
            </c:dLbl>
            <c:dLbl>
              <c:idx val="3"/>
              <c:layout>
                <c:manualLayout>
                  <c:x val="1.2908777969018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3-49D6-8418-C1FF59F8D3E3}"/>
                </c:ext>
              </c:extLst>
            </c:dLbl>
            <c:dLbl>
              <c:idx val="4"/>
              <c:layout>
                <c:manualLayout>
                  <c:x val="8.1889493674681419E-3"/>
                  <c:y val="-7.4074074074074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053-49D6-8418-C1FF59F8D3E3}"/>
                </c:ext>
              </c:extLst>
            </c:dLbl>
            <c:dLbl>
              <c:idx val="5"/>
              <c:layout>
                <c:manualLayout>
                  <c:x val="8.188949367467991E-3"/>
                  <c:y val="-2.962962962962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053-49D6-8418-C1FF59F8D3E3}"/>
                </c:ext>
              </c:extLst>
            </c:dLbl>
            <c:dLbl>
              <c:idx val="6"/>
              <c:layout>
                <c:manualLayout>
                  <c:x val="1.1259805380268694E-2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053-49D6-8418-C1FF59F8D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99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Tabelle3!$B$3:$H$3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Tabelle3!$B$5:$H$5</c:f>
              <c:numCache>
                <c:formatCode>General</c:formatCode>
                <c:ptCount val="7"/>
                <c:pt idx="0">
                  <c:v>152</c:v>
                </c:pt>
                <c:pt idx="1">
                  <c:v>259</c:v>
                </c:pt>
                <c:pt idx="2">
                  <c:v>476</c:v>
                </c:pt>
                <c:pt idx="3">
                  <c:v>807</c:v>
                </c:pt>
                <c:pt idx="4">
                  <c:v>771</c:v>
                </c:pt>
                <c:pt idx="5">
                  <c:v>221</c:v>
                </c:pt>
                <c:pt idx="6">
                  <c:v>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53-49D6-8418-C1FF59F8D3E3}"/>
            </c:ext>
          </c:extLst>
        </c:ser>
        <c:ser>
          <c:idx val="2"/>
          <c:order val="2"/>
          <c:tx>
            <c:v>2018</c:v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1.434308663224326E-3"/>
                  <c:y val="-1.185395922238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53-49D6-8418-C1FF59F8D3E3}"/>
                </c:ext>
              </c:extLst>
            </c:dLbl>
            <c:dLbl>
              <c:idx val="1"/>
              <c:layout>
                <c:manualLayout>
                  <c:x val="2.0472373418670355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053-49D6-8418-C1FF59F8D3E3}"/>
                </c:ext>
              </c:extLst>
            </c:dLbl>
            <c:dLbl>
              <c:idx val="2"/>
              <c:layout>
                <c:manualLayout>
                  <c:x val="1.0040160642570229E-2"/>
                  <c:y val="-7.1123755334280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53-49D6-8418-C1FF59F8D3E3}"/>
                </c:ext>
              </c:extLst>
            </c:dLbl>
            <c:dLbl>
              <c:idx val="3"/>
              <c:layout>
                <c:manualLayout>
                  <c:x val="2.8748370673114766E-3"/>
                  <c:y val="-6.0745115193934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53-49D6-8418-C1FF59F8D3E3}"/>
                </c:ext>
              </c:extLst>
            </c:dLbl>
            <c:dLbl>
              <c:idx val="4"/>
              <c:layout>
                <c:manualLayout>
                  <c:x val="1.02361867093351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053-49D6-8418-C1FF59F8D3E3}"/>
                </c:ext>
              </c:extLst>
            </c:dLbl>
            <c:dLbl>
              <c:idx val="5"/>
              <c:layout>
                <c:manualLayout>
                  <c:x val="4.094474683734071E-3"/>
                  <c:y val="-9.4832312627589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53-49D6-8418-C1FF59F8D3E3}"/>
                </c:ext>
              </c:extLst>
            </c:dLbl>
            <c:dLbl>
              <c:idx val="6"/>
              <c:layout>
                <c:manualLayout>
                  <c:x val="1.6997067131008035E-2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53-49D6-8418-C1FF59F8D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99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Tabelle3!$B$3:$H$3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Tabelle3!$B$6:$H$6</c:f>
              <c:numCache>
                <c:formatCode>General</c:formatCode>
                <c:ptCount val="7"/>
                <c:pt idx="0">
                  <c:v>183</c:v>
                </c:pt>
                <c:pt idx="1">
                  <c:v>257</c:v>
                </c:pt>
                <c:pt idx="2">
                  <c:v>774</c:v>
                </c:pt>
                <c:pt idx="3">
                  <c:v>632</c:v>
                </c:pt>
                <c:pt idx="4">
                  <c:v>753</c:v>
                </c:pt>
                <c:pt idx="5">
                  <c:v>206</c:v>
                </c:pt>
                <c:pt idx="6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53-49D6-8418-C1FF59F8D3E3}"/>
            </c:ext>
          </c:extLst>
        </c:ser>
        <c:ser>
          <c:idx val="3"/>
          <c:order val="3"/>
          <c:tx>
            <c:v>2019</c:v>
          </c:tx>
          <c:spPr>
            <a:solidFill>
              <a:srgbClr val="FFFF99"/>
            </a:soli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4.3029259896729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53-49D6-8418-C1FF59F8D3E3}"/>
                </c:ext>
              </c:extLst>
            </c:dLbl>
            <c:dLbl>
              <c:idx val="1"/>
              <c:layout>
                <c:manualLayout>
                  <c:x val="1.2283424051202212E-2"/>
                  <c:y val="-1.503878681831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53-49D6-8418-C1FF59F8D3E3}"/>
                </c:ext>
              </c:extLst>
            </c:dLbl>
            <c:dLbl>
              <c:idx val="2"/>
              <c:layout>
                <c:manualLayout>
                  <c:x val="1.0040160642570281E-2"/>
                  <c:y val="-7.1123755334281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53-49D6-8418-C1FF59F8D3E3}"/>
                </c:ext>
              </c:extLst>
            </c:dLbl>
            <c:dLbl>
              <c:idx val="3"/>
              <c:layout>
                <c:manualLayout>
                  <c:x val="5.73723465289730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53-49D6-8418-C1FF59F8D3E3}"/>
                </c:ext>
              </c:extLst>
            </c:dLbl>
            <c:dLbl>
              <c:idx val="4"/>
              <c:layout>
                <c:manualLayout>
                  <c:x val="1.2902592447274042E-2"/>
                  <c:y val="-1.429585885097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53-49D6-8418-C1FF59F8D3E3}"/>
                </c:ext>
              </c:extLst>
            </c:dLbl>
            <c:dLbl>
              <c:idx val="5"/>
              <c:layout>
                <c:manualLayout>
                  <c:x val="1.2283424051202212E-2"/>
                  <c:y val="-7.407407407407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053-49D6-8418-C1FF59F8D3E3}"/>
                </c:ext>
              </c:extLst>
            </c:dLbl>
            <c:dLbl>
              <c:idx val="6"/>
              <c:layout>
                <c:manualLayout>
                  <c:x val="8.6058519793460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53-49D6-8418-C1FF59F8D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99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Tabelle3!$B$3:$H$3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Tabelle3!$B$7:$H$7</c:f>
              <c:numCache>
                <c:formatCode>General</c:formatCode>
                <c:ptCount val="7"/>
                <c:pt idx="0">
                  <c:v>166</c:v>
                </c:pt>
                <c:pt idx="1">
                  <c:v>248</c:v>
                </c:pt>
                <c:pt idx="2">
                  <c:v>674</c:v>
                </c:pt>
                <c:pt idx="3">
                  <c:v>776</c:v>
                </c:pt>
                <c:pt idx="4">
                  <c:v>756</c:v>
                </c:pt>
                <c:pt idx="5">
                  <c:v>231</c:v>
                </c:pt>
                <c:pt idx="6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053-49D6-8418-C1FF59F8D3E3}"/>
            </c:ext>
          </c:extLst>
        </c:ser>
        <c:ser>
          <c:idx val="4"/>
          <c:order val="4"/>
          <c:tx>
            <c:v>2020</c:v>
          </c:tx>
          <c:spPr>
            <a:solidFill>
              <a:srgbClr val="FF7C80"/>
            </a:soli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8.60585197934595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53-49D6-8418-C1FF59F8D3E3}"/>
                </c:ext>
              </c:extLst>
            </c:dLbl>
            <c:dLbl>
              <c:idx val="1"/>
              <c:layout>
                <c:manualLayout>
                  <c:x val="1.7818380064615287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053-49D6-8418-C1FF59F8D3E3}"/>
                </c:ext>
              </c:extLst>
            </c:dLbl>
            <c:dLbl>
              <c:idx val="2"/>
              <c:layout>
                <c:manualLayout>
                  <c:x val="1.2908665031328915E-2"/>
                  <c:y val="2.3707918444761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053-49D6-8418-C1FF59F8D3E3}"/>
                </c:ext>
              </c:extLst>
            </c:dLbl>
            <c:dLbl>
              <c:idx val="3"/>
              <c:layout>
                <c:manualLayout>
                  <c:x val="1.4343086632243259E-2"/>
                  <c:y val="-1.659554291133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53-49D6-8418-C1FF59F8D3E3}"/>
                </c:ext>
              </c:extLst>
            </c:dLbl>
            <c:dLbl>
              <c:idx val="4"/>
              <c:layout>
                <c:manualLayout>
                  <c:x val="1.4343086632243259E-2"/>
                  <c:y val="-7.1123755334281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53-49D6-8418-C1FF59F8D3E3}"/>
                </c:ext>
              </c:extLst>
            </c:dLbl>
            <c:dLbl>
              <c:idx val="5"/>
              <c:layout>
                <c:manualLayout>
                  <c:x val="1.577114272274829E-2"/>
                  <c:y val="-1.4581510644502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53-49D6-8418-C1FF59F8D3E3}"/>
                </c:ext>
              </c:extLst>
            </c:dLbl>
            <c:dLbl>
              <c:idx val="6"/>
              <c:layout>
                <c:manualLayout>
                  <c:x val="1.1474469305794502E-2"/>
                  <c:y val="-7.1123755334281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53-49D6-8418-C1FF59F8D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99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Tabelle3!$B$3:$H$3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Tabelle3!$B$8:$H$8</c:f>
              <c:numCache>
                <c:formatCode>General</c:formatCode>
                <c:ptCount val="7"/>
                <c:pt idx="0">
                  <c:v>221</c:v>
                </c:pt>
                <c:pt idx="1">
                  <c:v>253</c:v>
                </c:pt>
                <c:pt idx="2">
                  <c:v>465</c:v>
                </c:pt>
                <c:pt idx="3">
                  <c:v>667</c:v>
                </c:pt>
                <c:pt idx="4">
                  <c:v>656</c:v>
                </c:pt>
                <c:pt idx="5">
                  <c:v>194</c:v>
                </c:pt>
                <c:pt idx="6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053-49D6-8418-C1FF59F8D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607784"/>
        <c:axId val="1"/>
        <c:axId val="0"/>
      </c:bar3DChart>
      <c:catAx>
        <c:axId val="36760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760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Eingänge</a:t>
            </a:r>
            <a:r>
              <a:rPr lang="en-US" dirty="0"/>
              <a:t> (</a:t>
            </a:r>
            <a:r>
              <a:rPr lang="en-US" dirty="0" err="1"/>
              <a:t>Klagen</a:t>
            </a:r>
            <a:r>
              <a:rPr lang="en-US" dirty="0"/>
              <a:t> und </a:t>
            </a:r>
            <a:r>
              <a:rPr lang="en-US" dirty="0" err="1"/>
              <a:t>Eilanträge</a:t>
            </a:r>
            <a:r>
              <a:rPr lang="en-US" dirty="0"/>
              <a:t> in </a:t>
            </a:r>
            <a:r>
              <a:rPr lang="en-US" dirty="0" err="1" smtClean="0"/>
              <a:t>Angelegenheiten</a:t>
            </a:r>
            <a:r>
              <a:rPr lang="en-US" dirty="0" smtClean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SGB II -</a:t>
            </a:r>
            <a:r>
              <a:rPr lang="en-US" dirty="0" err="1"/>
              <a:t>Hartz</a:t>
            </a:r>
            <a:r>
              <a:rPr lang="en-US" dirty="0"/>
              <a:t> IV) - </a:t>
            </a:r>
          </a:p>
          <a:p>
            <a:pPr>
              <a:defRPr/>
            </a:pP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Geschäftsjahr</a:t>
            </a:r>
            <a:r>
              <a:rPr lang="en-US" dirty="0"/>
              <a:t> 2020 </a:t>
            </a: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Vorjahren</a:t>
            </a:r>
            <a:r>
              <a:rPr lang="en-US" dirty="0"/>
              <a:t> ab 2015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Tabelle9!$B$4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66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Tabelle9!$B$5</c:f>
              <c:numCache>
                <c:formatCode>General</c:formatCode>
                <c:ptCount val="1"/>
                <c:pt idx="0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F-44BE-B0DD-DC59B7541E99}"/>
            </c:ext>
          </c:extLst>
        </c:ser>
        <c:ser>
          <c:idx val="1"/>
          <c:order val="1"/>
          <c:tx>
            <c:strRef>
              <c:f>Tabelle9!$C$4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66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Tabelle9!$C$5</c:f>
              <c:numCache>
                <c:formatCode>General</c:formatCode>
                <c:ptCount val="1"/>
                <c:pt idx="0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F-44BE-B0DD-DC59B7541E99}"/>
            </c:ext>
          </c:extLst>
        </c:ser>
        <c:ser>
          <c:idx val="2"/>
          <c:order val="2"/>
          <c:tx>
            <c:strRef>
              <c:f>Tabelle9!$D$4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39933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Tabelle9!$D$5</c:f>
              <c:numCache>
                <c:formatCode>General</c:formatCode>
                <c:ptCount val="1"/>
                <c:pt idx="0">
                  <c:v>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F-44BE-B0DD-DC59B7541E99}"/>
            </c:ext>
          </c:extLst>
        </c:ser>
        <c:ser>
          <c:idx val="3"/>
          <c:order val="3"/>
          <c:tx>
            <c:strRef>
              <c:f>Tabelle9!$E$4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CC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A5F-44BE-B0DD-DC59B7541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Tabelle9!$E$5</c:f>
              <c:numCache>
                <c:formatCode>General</c:formatCode>
                <c:ptCount val="1"/>
                <c:pt idx="0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5F-44BE-B0DD-DC59B7541E99}"/>
            </c:ext>
          </c:extLst>
        </c:ser>
        <c:ser>
          <c:idx val="4"/>
          <c:order val="4"/>
          <c:tx>
            <c:strRef>
              <c:f>Tabelle9!$F$4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6CCFF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Tabelle9!$F$5</c:f>
              <c:numCache>
                <c:formatCode>General</c:formatCode>
                <c:ptCount val="1"/>
                <c:pt idx="0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F-44BE-B0DD-DC59B7541E99}"/>
            </c:ext>
          </c:extLst>
        </c:ser>
        <c:ser>
          <c:idx val="5"/>
          <c:order val="5"/>
          <c:tx>
            <c:strRef>
              <c:f>Tabelle9!$G$4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330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Tabelle9!$G$5</c:f>
              <c:numCache>
                <c:formatCode>General</c:formatCode>
                <c:ptCount val="1"/>
                <c:pt idx="0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5F-44BE-B0DD-DC59B7541E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9707176"/>
        <c:axId val="1"/>
      </c:barChart>
      <c:catAx>
        <c:axId val="42970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70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dirty="0"/>
              <a:t>Eingänge (Klagen und </a:t>
            </a:r>
            <a:r>
              <a:rPr lang="de-DE" dirty="0" smtClean="0"/>
              <a:t>Eilanträge</a:t>
            </a:r>
            <a:r>
              <a:rPr lang="de-DE" dirty="0"/>
              <a:t>) in </a:t>
            </a:r>
            <a:r>
              <a:rPr lang="de-DE" dirty="0" smtClean="0"/>
              <a:t>Angelegenheiten </a:t>
            </a:r>
            <a:r>
              <a:rPr lang="de-DE" dirty="0"/>
              <a:t>der Kranken- und Pflegeversicherung - Vergleich Geschäftsjahr 2020 zu Vorjahren seit 2015</a:t>
            </a:r>
          </a:p>
          <a:p>
            <a:pPr>
              <a:defRPr/>
            </a:pP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Tabelle11!$C$9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33275808853696E-17"/>
                  <c:y val="1.50933216681241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Tabelle11!$C$10</c:f>
              <c:numCache>
                <c:formatCode>General</c:formatCode>
                <c:ptCount val="1"/>
                <c:pt idx="0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BF8-AF89-A17B6C2F5A0F}"/>
            </c:ext>
          </c:extLst>
        </c:ser>
        <c:ser>
          <c:idx val="1"/>
          <c:order val="1"/>
          <c:tx>
            <c:strRef>
              <c:f>Tabelle11!$D$9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046223388743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Tabelle11!$D$10</c:f>
              <c:numCache>
                <c:formatCode>General</c:formatCode>
                <c:ptCount val="1"/>
                <c:pt idx="0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4-4BF8-AF89-A17B6C2F5A0F}"/>
            </c:ext>
          </c:extLst>
        </c:ser>
        <c:ser>
          <c:idx val="2"/>
          <c:order val="2"/>
          <c:tx>
            <c:strRef>
              <c:f>Tabelle11!$E$9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18027673483705E-3"/>
                  <c:y val="-2.1943715368912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Tabelle11!$E$10</c:f>
              <c:numCache>
                <c:formatCode>General</c:formatCode>
                <c:ptCount val="1"/>
                <c:pt idx="0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4-4BF8-AF89-A17B6C2F5A0F}"/>
            </c:ext>
          </c:extLst>
        </c:ser>
        <c:ser>
          <c:idx val="3"/>
          <c:order val="3"/>
          <c:tx>
            <c:strRef>
              <c:f>Tabelle11!$F$9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046223388743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Tabelle11!$F$10</c:f>
              <c:numCache>
                <c:formatCode>General</c:formatCode>
                <c:ptCount val="1"/>
                <c:pt idx="0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24-4BF8-AF89-A17B6C2F5A0F}"/>
            </c:ext>
          </c:extLst>
        </c:ser>
        <c:ser>
          <c:idx val="4"/>
          <c:order val="4"/>
          <c:tx>
            <c:strRef>
              <c:f>Tabelle11!$G$9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18027673484718E-3"/>
                  <c:y val="-9.60177894429869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Tabelle11!$G$10</c:f>
              <c:numCache>
                <c:formatCode>General</c:formatCode>
                <c:ptCount val="1"/>
                <c:pt idx="0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4-4BF8-AF89-A17B6C2F5A0F}"/>
            </c:ext>
          </c:extLst>
        </c:ser>
        <c:ser>
          <c:idx val="5"/>
          <c:order val="5"/>
          <c:tx>
            <c:strRef>
              <c:f>Tabelle11!$H$9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33103235414784E-16"/>
                  <c:y val="-2.19437153689128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24-4BF8-AF89-A17B6C2F5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Tabelle11!$H$10</c:f>
              <c:numCache>
                <c:formatCode>General</c:formatCode>
                <c:ptCount val="1"/>
                <c:pt idx="0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24-4BF8-AF89-A17B6C2F5A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25006696"/>
        <c:axId val="525008664"/>
      </c:barChart>
      <c:catAx>
        <c:axId val="525006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008664"/>
        <c:crosses val="autoZero"/>
        <c:auto val="1"/>
        <c:lblAlgn val="ctr"/>
        <c:lblOffset val="100"/>
        <c:noMultiLvlLbl val="0"/>
      </c:catAx>
      <c:valAx>
        <c:axId val="52500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006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Entwicklung der Erledigungszahlen seit 2016</a:t>
            </a:r>
          </a:p>
          <a:p>
            <a:pPr>
              <a:defRPr/>
            </a:pPr>
            <a:r>
              <a:rPr lang="en-US"/>
              <a:t> (Klagen und Eilanträge)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6668625146886015"/>
          <c:y val="3.3003300330033004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68900567805064E-2"/>
          <c:y val="0.20498167927028921"/>
          <c:w val="0.81113311188627857"/>
          <c:h val="0.70542007744081492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53000"/>
                  <a:alpha val="85000"/>
                </a:schemeClr>
              </a:solidFill>
              <a:ln w="9525" cap="flat" cmpd="sng" algn="ctr">
                <a:solidFill>
                  <a:schemeClr val="accent5">
                    <a:shade val="53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shade val="5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4C5-454A-AE5C-9B0CE9BABE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76000"/>
                  <a:alpha val="85000"/>
                </a:schemeClr>
              </a:solidFill>
              <a:ln w="9525" cap="flat" cmpd="sng" algn="ctr">
                <a:solidFill>
                  <a:schemeClr val="accent5">
                    <a:shade val="76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shade val="7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C5-454A-AE5C-9B0CE9BABE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4C5-454A-AE5C-9B0CE9BABE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tint val="77000"/>
                  <a:alpha val="85000"/>
                </a:schemeClr>
              </a:solidFill>
              <a:ln w="9525" cap="flat" cmpd="sng" algn="ctr">
                <a:solidFill>
                  <a:schemeClr val="accent5">
                    <a:tint val="77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tint val="7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C5-454A-AE5C-9B0CE9BABE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54000"/>
                  <a:alpha val="85000"/>
                </a:schemeClr>
              </a:solidFill>
              <a:ln w="9525" cap="flat" cmpd="sng" algn="ctr">
                <a:solidFill>
                  <a:schemeClr val="accent5">
                    <a:tint val="54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tint val="54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4C5-454A-AE5C-9B0CE9BABE03}"/>
              </c:ext>
            </c:extLst>
          </c:dPt>
          <c:dLbls>
            <c:dLbl>
              <c:idx val="0"/>
              <c:layout>
                <c:manualLayout>
                  <c:x val="1.9641706067587632E-2"/>
                  <c:y val="-2.503573191964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C5-454A-AE5C-9B0CE9BABE03}"/>
                </c:ext>
              </c:extLst>
            </c:dLbl>
            <c:dLbl>
              <c:idx val="1"/>
              <c:layout>
                <c:manualLayout>
                  <c:x val="1.3709361535448493E-2"/>
                  <c:y val="-2.861230217509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5-454A-AE5C-9B0CE9BABE03}"/>
                </c:ext>
              </c:extLst>
            </c:dLbl>
            <c:dLbl>
              <c:idx val="2"/>
              <c:layout>
                <c:manualLayout>
                  <c:x val="5.8754406580493537E-3"/>
                  <c:y val="-2.42072711208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C5-454A-AE5C-9B0CE9BABE03}"/>
                </c:ext>
              </c:extLst>
            </c:dLbl>
            <c:dLbl>
              <c:idx val="3"/>
              <c:layout>
                <c:manualLayout>
                  <c:x val="-1.1580323904870293E-2"/>
                  <c:y val="-7.7056209557963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C5-454A-AE5C-9B0CE9BABE03}"/>
                </c:ext>
              </c:extLst>
            </c:dLbl>
            <c:dLbl>
              <c:idx val="4"/>
              <c:layout>
                <c:manualLayout>
                  <c:x val="-3.0951698017771282E-3"/>
                  <c:y val="-3.602739014058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C5-454A-AE5C-9B0CE9BAB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3596</c:v>
                </c:pt>
                <c:pt idx="1">
                  <c:v>3474</c:v>
                </c:pt>
                <c:pt idx="2">
                  <c:v>3374</c:v>
                </c:pt>
                <c:pt idx="3">
                  <c:v>3203</c:v>
                </c:pt>
                <c:pt idx="4">
                  <c:v>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C5-454A-AE5C-9B0CE9BAB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1031936"/>
        <c:axId val="81033472"/>
        <c:axId val="0"/>
      </c:bar3DChart>
      <c:catAx>
        <c:axId val="810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033472"/>
        <c:crosses val="autoZero"/>
        <c:auto val="1"/>
        <c:lblAlgn val="ctr"/>
        <c:lblOffset val="100"/>
        <c:noMultiLvlLbl val="0"/>
      </c:catAx>
      <c:valAx>
        <c:axId val="810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03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Arten der Erledigungen bei Klagen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99FF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3399FF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A5-4FFE-9A97-96BB3D114E6E}"/>
              </c:ext>
            </c:extLst>
          </c:dPt>
          <c:dLbls>
            <c:dLbl>
              <c:idx val="1"/>
              <c:layout>
                <c:manualLayout>
                  <c:x val="3.0021497283172689E-3"/>
                  <c:y val="-1.4814814814814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A5-4FFE-9A97-96BB3D114E6E}"/>
                </c:ext>
              </c:extLst>
            </c:dLbl>
            <c:dLbl>
              <c:idx val="3"/>
              <c:layout>
                <c:manualLayout>
                  <c:x val="4.0502227622519239E-3"/>
                  <c:y val="-1.53964588144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A5-4FFE-9A97-96BB3D114E6E}"/>
                </c:ext>
              </c:extLst>
            </c:dLbl>
            <c:dLbl>
              <c:idx val="4"/>
              <c:layout>
                <c:manualLayout>
                  <c:x val="-2.3395374609188769E-2"/>
                  <c:y val="-7.1166520851560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A5-4FFE-9A97-96BB3D114E6E}"/>
                </c:ext>
              </c:extLst>
            </c:dLbl>
            <c:dLbl>
              <c:idx val="5"/>
              <c:layout>
                <c:manualLayout>
                  <c:x val="-1.1555557971984032E-2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A5-4FFE-9A97-96BB3D114E6E}"/>
                </c:ext>
              </c:extLst>
            </c:dLbl>
            <c:dLbl>
              <c:idx val="6"/>
              <c:layout>
                <c:manualLayout>
                  <c:x val="0"/>
                  <c:y val="-3.464203233256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A5-4FFE-9A97-96BB3D114E6E}"/>
                </c:ext>
              </c:extLst>
            </c:dLbl>
            <c:dLbl>
              <c:idx val="7"/>
              <c:layout>
                <c:manualLayout>
                  <c:x val="6.0753341433778859E-3"/>
                  <c:y val="-1.53964588144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A5-4FFE-9A97-96BB3D114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Tabelle4!$B$3:$I$3</c:f>
              <c:strCache>
                <c:ptCount val="8"/>
                <c:pt idx="0">
                  <c:v>Entscheidung</c:v>
                </c:pt>
                <c:pt idx="1">
                  <c:v>ger. Vergleich</c:v>
                </c:pt>
                <c:pt idx="2">
                  <c:v>üe Erledigungserklärung</c:v>
                </c:pt>
                <c:pt idx="3">
                  <c:v>angenommenes Anerkenntnis</c:v>
                </c:pt>
                <c:pt idx="4">
                  <c:v>Zurücknahme</c:v>
                </c:pt>
                <c:pt idx="5">
                  <c:v>Verweis an andere SGe</c:v>
                </c:pt>
                <c:pt idx="6">
                  <c:v>Unterbrechung, Ruhen etc.</c:v>
                </c:pt>
                <c:pt idx="7">
                  <c:v>auf sonstige Art</c:v>
                </c:pt>
              </c:strCache>
            </c:strRef>
          </c:cat>
          <c:val>
            <c:numRef>
              <c:f>Tabelle4!$B$4:$I$4</c:f>
              <c:numCache>
                <c:formatCode>0.00%</c:formatCode>
                <c:ptCount val="8"/>
                <c:pt idx="0">
                  <c:v>0.28970000000000001</c:v>
                </c:pt>
                <c:pt idx="1">
                  <c:v>8.3299999999999999E-2</c:v>
                </c:pt>
                <c:pt idx="2">
                  <c:v>0.1087</c:v>
                </c:pt>
                <c:pt idx="3">
                  <c:v>9.1499999999999998E-2</c:v>
                </c:pt>
                <c:pt idx="4">
                  <c:v>0.3054</c:v>
                </c:pt>
                <c:pt idx="5">
                  <c:v>1.0500000000000001E-2</c:v>
                </c:pt>
                <c:pt idx="6">
                  <c:v>3.7900000000000003E-2</c:v>
                </c:pt>
                <c:pt idx="7">
                  <c:v>7.2700000000000001E-2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A5-4FFE-9A97-96BB3D114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428351000"/>
        <c:axId val="1"/>
        <c:axId val="0"/>
      </c:bar3DChart>
      <c:catAx>
        <c:axId val="42835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835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Entscheidungen</a:t>
            </a:r>
          </a:p>
          <a:p>
            <a:pPr>
              <a:defRPr/>
            </a:pPr>
            <a:r>
              <a:rPr lang="de-DE"/>
              <a:t> insgesamt 741</a:t>
            </a:r>
          </a:p>
        </c:rich>
      </c:tx>
      <c:overlay val="0"/>
      <c:spPr>
        <a:solidFill>
          <a:schemeClr val="bg2">
            <a:lumMod val="50000"/>
            <a:lumOff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1B2-4C4C-909C-301CD393E2FE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1B2-4C4C-909C-301CD393E2FE}"/>
              </c:ext>
            </c:extLst>
          </c:dPt>
          <c:dLbls>
            <c:dLbl>
              <c:idx val="0"/>
              <c:layout>
                <c:manualLayout>
                  <c:x val="-0.24991096911747099"/>
                  <c:y val="5.09546929543309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04EB16-55D0-48CC-8AE1-77FE6EAD1CED}" type="CATEGORYNAME">
                      <a:rPr lang="en-US" sz="2800" smtClean="0"/>
                      <a:pPr>
                        <a:defRPr sz="1400"/>
                      </a:pPr>
                      <a:t>[RUBRIKENNAME]</a:t>
                    </a:fld>
                    <a:endParaRPr lang="en-US" sz="2800" dirty="0" smtClean="0"/>
                  </a:p>
                  <a:p>
                    <a:pPr>
                      <a:defRPr sz="1400"/>
                    </a:pPr>
                    <a:r>
                      <a:rPr lang="en-US" baseline="0" dirty="0" smtClean="0"/>
                      <a:t> </a:t>
                    </a:r>
                    <a:fld id="{B3110F17-51B8-45B3-8DFC-3751F15A91FD}" type="VALUE">
                      <a:rPr lang="en-US" sz="1800" baseline="0"/>
                      <a:pPr>
                        <a:defRPr sz="1400"/>
                      </a:pPr>
                      <a:t>[WERT]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B2-4C4C-909C-301CD393E2FE}"/>
                </c:ext>
              </c:extLst>
            </c:dLbl>
            <c:dLbl>
              <c:idx val="1"/>
              <c:layout>
                <c:manualLayout>
                  <c:x val="0.13675982590966484"/>
                  <c:y val="-8.25502370998962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E58FB3-B222-45AB-803B-C1F4A0491E38}" type="CATEGORYNAME">
                      <a:rPr lang="en-US" sz="2800" smtClean="0"/>
                      <a:pPr>
                        <a:defRPr sz="1400"/>
                      </a:pPr>
                      <a:t>[RUBRIKENNAME]</a:t>
                    </a:fld>
                    <a:r>
                      <a:rPr lang="en-US" baseline="0" dirty="0" smtClean="0"/>
                      <a:t> </a:t>
                    </a:r>
                    <a:fld id="{D6CE8409-0F66-405C-B712-DAE494B9F9AA}" type="VALUE">
                      <a:rPr lang="en-US" sz="1800" baseline="0"/>
                      <a:pPr>
                        <a:defRPr sz="1400"/>
                      </a:pPr>
                      <a:t>[WERT]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24386490985276"/>
                      <c:h val="0.25788127205006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B2-4C4C-909C-301CD393E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Tabelle4!$B$5:$C$5</c:f>
              <c:strCache>
                <c:ptCount val="2"/>
                <c:pt idx="0">
                  <c:v>Urteile</c:v>
                </c:pt>
                <c:pt idx="1">
                  <c:v>Gerichtsbescheide</c:v>
                </c:pt>
              </c:strCache>
            </c:strRef>
          </c:cat>
          <c:val>
            <c:numRef>
              <c:f>Tabelle4!$B$6:$C$6</c:f>
              <c:numCache>
                <c:formatCode>General</c:formatCode>
                <c:ptCount val="2"/>
                <c:pt idx="0">
                  <c:v>366</c:v>
                </c:pt>
                <c:pt idx="1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2-4C4C-909C-301CD393E2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tx2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Erfolgsquote Entscheidungen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tx1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54828648277701"/>
          <c:y val="2.2633905943401433E-2"/>
          <c:w val="0.88289800206200986"/>
          <c:h val="0.8458918615096631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FF6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4B-471A-8784-DBCFC9DBA52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4B-471A-8784-DBCFC9DBA5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14,17 %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4B-471A-8784-DBCFC9DBA5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10,25 %</a:t>
                    </a:r>
                  </a:p>
                  <a:p>
                    <a:r>
                      <a:rPr lang="en-US" sz="140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B-471A-8784-DBCFC9DBA5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75,57 %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B-471A-8784-DBCFC9DBA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Tabelle2!$B$5:$D$5</c:f>
              <c:strCache>
                <c:ptCount val="3"/>
                <c:pt idx="0">
                  <c:v>Obsiegen</c:v>
                </c:pt>
                <c:pt idx="1">
                  <c:v>teilweises Obsiegen/Unterliegen</c:v>
                </c:pt>
                <c:pt idx="2">
                  <c:v>Unterliegen</c:v>
                </c:pt>
              </c:strCache>
            </c:strRef>
          </c:cat>
          <c:val>
            <c:numRef>
              <c:f>Tabelle2!$B$6:$D$6</c:f>
              <c:numCache>
                <c:formatCode>0.00%</c:formatCode>
                <c:ptCount val="3"/>
                <c:pt idx="0">
                  <c:v>0.14979999999999999</c:v>
                </c:pt>
                <c:pt idx="1">
                  <c:v>8.8499999999999995E-2</c:v>
                </c:pt>
                <c:pt idx="2">
                  <c:v>0.76149999999999995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4B-471A-8784-DBCFC9DBA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one"/>
        <c:axId val="307492552"/>
        <c:axId val="1"/>
        <c:axId val="0"/>
      </c:bar3DChart>
      <c:catAx>
        <c:axId val="30749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7492552"/>
        <c:crosses val="autoZero"/>
        <c:crossBetween val="between"/>
      </c:valAx>
      <c:spPr>
        <a:solidFill>
          <a:srgbClr val="FFFFCC"/>
        </a:solidFill>
        <a:ln>
          <a:solidFill>
            <a:srgbClr val="FFFFCC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F834E-CE78-44C2-84E4-7151EE14DA94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FDF3-E0B8-4B72-8278-363CEE9C9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3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Rückgang</a:t>
            </a:r>
            <a:r>
              <a:rPr lang="en-US" dirty="0" smtClean="0"/>
              <a:t> </a:t>
            </a:r>
            <a:r>
              <a:rPr lang="en-US" dirty="0" err="1" smtClean="0"/>
              <a:t>Eingänge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Vorjahr</a:t>
            </a:r>
            <a:r>
              <a:rPr lang="en-US" dirty="0" smtClean="0"/>
              <a:t> um 6,2 %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94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Rückgang</a:t>
            </a:r>
            <a:r>
              <a:rPr lang="en-US" dirty="0" smtClean="0"/>
              <a:t> der </a:t>
            </a:r>
            <a:r>
              <a:rPr lang="en-US" dirty="0" err="1" smtClean="0"/>
              <a:t>Eileingänge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2016 um 21%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03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8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Rückgang</a:t>
            </a:r>
            <a:r>
              <a:rPr lang="en-US" dirty="0" smtClean="0"/>
              <a:t> </a:t>
            </a:r>
            <a:r>
              <a:rPr lang="en-US" dirty="0" err="1" smtClean="0"/>
              <a:t>gegenüber</a:t>
            </a:r>
            <a:r>
              <a:rPr lang="en-US" dirty="0" smtClean="0"/>
              <a:t> </a:t>
            </a:r>
            <a:r>
              <a:rPr lang="en-US" dirty="0" err="1" smtClean="0"/>
              <a:t>Vorjahr</a:t>
            </a:r>
            <a:r>
              <a:rPr lang="en-US" dirty="0" smtClean="0"/>
              <a:t> um ca. 31 %, </a:t>
            </a:r>
            <a:r>
              <a:rPr lang="en-US" dirty="0" err="1" smtClean="0"/>
              <a:t>Niveau</a:t>
            </a:r>
            <a:r>
              <a:rPr lang="en-US" dirty="0" smtClean="0"/>
              <a:t> fast </a:t>
            </a:r>
            <a:r>
              <a:rPr lang="en-US" dirty="0" err="1" smtClean="0"/>
              <a:t>wie</a:t>
            </a:r>
            <a:r>
              <a:rPr lang="en-US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Rückgang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Vorjahr</a:t>
            </a:r>
            <a:r>
              <a:rPr lang="en-US" dirty="0" smtClean="0"/>
              <a:t> um ca 14% - </a:t>
            </a:r>
            <a:r>
              <a:rPr lang="en-US" dirty="0" err="1" smtClean="0"/>
              <a:t>coronabedingt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mV und </a:t>
            </a:r>
            <a:r>
              <a:rPr lang="en-US" dirty="0" err="1" smtClean="0"/>
              <a:t>EöT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4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Coronabedingt</a:t>
            </a:r>
            <a:r>
              <a:rPr lang="en-US" dirty="0" smtClean="0"/>
              <a:t> </a:t>
            </a:r>
            <a:r>
              <a:rPr lang="en-US" dirty="0" err="1" smtClean="0"/>
              <a:t>Zunahme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Entscheidungen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</a:t>
            </a:r>
            <a:r>
              <a:rPr lang="en-US" baseline="0" dirty="0" smtClean="0"/>
              <a:t> GB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FDF3-E0B8-4B72-8278-363CEE9C97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8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36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4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03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43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65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14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60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15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8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9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62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95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07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3E7D40-9C26-4EF7-A094-A5169DF2106F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9665D8-8E3A-4E2D-A1FB-18BDEEEDD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016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          Pressegespräch</a:t>
            </a:r>
            <a:br>
              <a:rPr lang="de-DE" dirty="0" smtClean="0"/>
            </a:br>
            <a:r>
              <a:rPr lang="de-DE" dirty="0" smtClean="0"/>
              <a:t>                         19.04.2021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0162" cy="68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88774"/>
              </p:ext>
            </p:extLst>
          </p:nvPr>
        </p:nvGraphicFramePr>
        <p:xfrm>
          <a:off x="1000369" y="0"/>
          <a:ext cx="100590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3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30331"/>
              </p:ext>
            </p:extLst>
          </p:nvPr>
        </p:nvGraphicFramePr>
        <p:xfrm>
          <a:off x="2040557" y="0"/>
          <a:ext cx="840285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565299"/>
              </p:ext>
            </p:extLst>
          </p:nvPr>
        </p:nvGraphicFramePr>
        <p:xfrm>
          <a:off x="1" y="2"/>
          <a:ext cx="12192000" cy="678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773678"/>
              </p:ext>
            </p:extLst>
          </p:nvPr>
        </p:nvGraphicFramePr>
        <p:xfrm>
          <a:off x="1520792" y="221381"/>
          <a:ext cx="9375006" cy="656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4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191246"/>
              </p:ext>
            </p:extLst>
          </p:nvPr>
        </p:nvGraphicFramePr>
        <p:xfrm>
          <a:off x="914401" y="0"/>
          <a:ext cx="104819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4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baden-württembergische Sozialgerichtsbarkeit</a:t>
            </a:r>
            <a:endParaRPr lang="de-DE" sz="32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346932" y="827675"/>
            <a:ext cx="10353762" cy="4058751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Sozialgerichte 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Stuttgart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Karlsruhe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Mannheim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Heilbronn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Freiburg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Konstanz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Reutlingen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Landessozialgericht in 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Stuttgart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 180 Richterinnen und Richter erster und zweiter Instanz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 1.300 ehrenamtliche Richterinnen und Richter an den Sozialgerichten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 als 200 ehrenamtliche Richterinnen und Richter beim Landessozialgericht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000" lvl="1" indent="0">
              <a:buNone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900" indent="0">
              <a:buNone/>
            </a:pP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14" y="821513"/>
            <a:ext cx="3221771" cy="40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Gerichtsbezirk Sozialgericht Reutlingen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endParaRPr lang="de-DE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de-DE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Tübingen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Zollernalbkreis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Freudenstadt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Rottweil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Tuttlingen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Reutlingen</a:t>
            </a:r>
          </a:p>
          <a:p>
            <a:pPr marL="285750" indent="-285750">
              <a:lnSpc>
                <a:spcPct val="150000"/>
              </a:lnSpc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Landkreis Schwarzwald-Baar-Kreis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22" y="1446167"/>
            <a:ext cx="2762726" cy="15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Sozialgericht Reutlingen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endParaRPr lang="de-DE" sz="2800" u="sng" dirty="0"/>
          </a:p>
          <a:p>
            <a:pPr>
              <a:lnSpc>
                <a:spcPct val="150000"/>
              </a:lnSpc>
            </a:pPr>
            <a:r>
              <a:rPr lang="de-DE" sz="25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Gebäude und Lage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1996 in landeseigenem, denkmalgeschütztem Gebäude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1890 als Reichsbanknebenstelle erbaut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Innenstadtnähe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5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Gerichtsorganisation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Kammern besetzt mit 11 Berufsrichterinnen und –</a:t>
            </a:r>
            <a:r>
              <a:rPr lang="de-DE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richtern</a:t>
            </a:r>
            <a:endParaRPr lang="de-DE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davon zwei Richterinnen in Teilzeit mit 0,75 AKA, bzw. mit 0,5 AKA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 ehrenamtliche Richterinnen und Richter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4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0"/>
            <a:ext cx="7504498" cy="6858000"/>
          </a:xfrm>
        </p:spPr>
      </p:pic>
      <p:sp>
        <p:nvSpPr>
          <p:cNvPr id="2" name="Rechteck 1"/>
          <p:cNvSpPr/>
          <p:nvPr/>
        </p:nvSpPr>
        <p:spPr>
          <a:xfrm>
            <a:off x="1267326" y="10117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(Stand 01.03.201</a:t>
            </a:r>
          </a:p>
          <a:p>
            <a:pPr>
              <a:lnSpc>
                <a:spcPct val="150000"/>
              </a:lnSpc>
            </a:pPr>
            <a:endParaRPr lang="de-DE" sz="1600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insgesamt </a:t>
            </a:r>
            <a:r>
              <a:rPr lang="de-DE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de-DE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Beschäftigte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davon </a:t>
            </a:r>
            <a:r>
              <a:rPr lang="de-DE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de-DE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richterlichen Dienst,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de-DE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nichtrichterlichen Dienst</a:t>
            </a:r>
          </a:p>
        </p:txBody>
      </p:sp>
    </p:spTree>
    <p:extLst>
      <p:ext uri="{BB962C8B-B14F-4D97-AF65-F5344CB8AC3E}">
        <p14:creationId xmlns:p14="http://schemas.microsoft.com/office/powerpoint/2010/main" val="32777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928039"/>
              </p:ext>
            </p:extLst>
          </p:nvPr>
        </p:nvGraphicFramePr>
        <p:xfrm>
          <a:off x="1357162" y="750771"/>
          <a:ext cx="9692640" cy="56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0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97505"/>
              </p:ext>
            </p:extLst>
          </p:nvPr>
        </p:nvGraphicFramePr>
        <p:xfrm>
          <a:off x="866274" y="182880"/>
          <a:ext cx="10587790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6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/>
          </p:nvPr>
        </p:nvGraphicFramePr>
        <p:xfrm>
          <a:off x="-125128" y="0"/>
          <a:ext cx="1240696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/>
          </p:nvPr>
        </p:nvGraphicFramePr>
        <p:xfrm>
          <a:off x="1472665" y="0"/>
          <a:ext cx="919212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8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>
            <p:extLst/>
          </p:nvPr>
        </p:nvGraphicFramePr>
        <p:xfrm>
          <a:off x="1445846" y="0"/>
          <a:ext cx="91908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9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356666"/>
              </p:ext>
            </p:extLst>
          </p:nvPr>
        </p:nvGraphicFramePr>
        <p:xfrm>
          <a:off x="1414585" y="0"/>
          <a:ext cx="88704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793891"/>
              </p:ext>
            </p:extLst>
          </p:nvPr>
        </p:nvGraphicFramePr>
        <p:xfrm>
          <a:off x="1761425" y="0"/>
          <a:ext cx="84606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14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896133"/>
              </p:ext>
            </p:extLst>
          </p:nvPr>
        </p:nvGraphicFramePr>
        <p:xfrm>
          <a:off x="1500555" y="0"/>
          <a:ext cx="8581292" cy="67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331</Words>
  <Application>Microsoft Office PowerPoint</Application>
  <PresentationFormat>Breitbild</PresentationFormat>
  <Paragraphs>85</Paragraphs>
  <Slides>18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Calisto MT</vt:lpstr>
      <vt:lpstr>Tahoma</vt:lpstr>
      <vt:lpstr>Trebuchet MS</vt:lpstr>
      <vt:lpstr>Wingdings 2</vt:lpstr>
      <vt:lpstr>Schiefer</vt:lpstr>
      <vt:lpstr>                         Pressegespräch                          19.04.2021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baden-württembergische Sozialgerichtsbarkeit</vt:lpstr>
      <vt:lpstr>Gerichtsbezirk Sozialgericht Reutlingen</vt:lpstr>
      <vt:lpstr>Sozialgericht Reutlingen</vt:lpstr>
      <vt:lpstr>PowerPoint-Präsentation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Pressegespräch                          19.04.2021</dc:title>
  <dc:creator>Minna, Anna (SG Reutlingen)</dc:creator>
  <cp:lastModifiedBy>Rein, Stefanie (SG Reutlingen)</cp:lastModifiedBy>
  <cp:revision>55</cp:revision>
  <cp:lastPrinted>2021-03-29T14:33:21Z</cp:lastPrinted>
  <dcterms:created xsi:type="dcterms:W3CDTF">2021-03-24T15:14:09Z</dcterms:created>
  <dcterms:modified xsi:type="dcterms:W3CDTF">2021-05-04T06:13:05Z</dcterms:modified>
</cp:coreProperties>
</file>