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67" r:id="rId4"/>
    <p:sldId id="266" r:id="rId5"/>
    <p:sldId id="263" r:id="rId6"/>
    <p:sldId id="268" r:id="rId7"/>
    <p:sldId id="278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61" r:id="rId16"/>
    <p:sldId id="257" r:id="rId17"/>
    <p:sldId id="258" r:id="rId18"/>
  </p:sldIdLst>
  <p:sldSz cx="18288000" cy="10287000"/>
  <p:notesSz cx="6797675" cy="9926638"/>
  <p:embeddedFontLst>
    <p:embeddedFont>
      <p:font typeface="Aileron Heavy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BM Plex Sans Bold" panose="020B0604020202020204" charset="0"/>
      <p:regular r:id="rId26"/>
    </p:embeddedFont>
    <p:embeddedFont>
      <p:font typeface="IBM Plex San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59"/>
    <a:srgbClr val="FFCC00"/>
    <a:srgbClr val="FFCC66"/>
    <a:srgbClr val="FF9933"/>
    <a:srgbClr val="FF9900"/>
    <a:srgbClr val="DDAE38"/>
    <a:srgbClr val="CC3300"/>
    <a:srgbClr val="37C9EF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2" y="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06941299719507E-2"/>
          <c:y val="0.11481028246093393"/>
          <c:w val="0.96388705708661415"/>
          <c:h val="0.84499101870078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667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047-475E-B89A-470DCA076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152</c:v>
                </c:pt>
                <c:pt idx="1">
                  <c:v>259</c:v>
                </c:pt>
                <c:pt idx="2">
                  <c:v>476</c:v>
                </c:pt>
                <c:pt idx="3">
                  <c:v>667</c:v>
                </c:pt>
                <c:pt idx="4">
                  <c:v>771</c:v>
                </c:pt>
                <c:pt idx="5">
                  <c:v>221</c:v>
                </c:pt>
                <c:pt idx="6">
                  <c:v>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1-4CAB-BCF8-849D2FA34D8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183</c:v>
                </c:pt>
                <c:pt idx="1">
                  <c:v>257</c:v>
                </c:pt>
                <c:pt idx="2">
                  <c:v>774</c:v>
                </c:pt>
                <c:pt idx="3">
                  <c:v>622</c:v>
                </c:pt>
                <c:pt idx="4">
                  <c:v>753</c:v>
                </c:pt>
                <c:pt idx="5">
                  <c:v>206</c:v>
                </c:pt>
                <c:pt idx="6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1-4CAB-BCF8-849D2FA34D8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69000">
                  <a:srgbClr val="FFDE59">
                    <a:shade val="67500"/>
                    <a:satMod val="115000"/>
                  </a:srgbClr>
                </a:gs>
                <a:gs pos="100000">
                  <a:srgbClr val="FFDE59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166</c:v>
                </c:pt>
                <c:pt idx="1">
                  <c:v>248</c:v>
                </c:pt>
                <c:pt idx="2">
                  <c:v>674</c:v>
                </c:pt>
                <c:pt idx="3">
                  <c:v>644</c:v>
                </c:pt>
                <c:pt idx="4">
                  <c:v>756</c:v>
                </c:pt>
                <c:pt idx="5">
                  <c:v>231</c:v>
                </c:pt>
                <c:pt idx="6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61-4CAB-BCF8-849D2FA34D8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221</c:v>
                </c:pt>
                <c:pt idx="1">
                  <c:v>253</c:v>
                </c:pt>
                <c:pt idx="2">
                  <c:v>465</c:v>
                </c:pt>
                <c:pt idx="3">
                  <c:v>667</c:v>
                </c:pt>
                <c:pt idx="4">
                  <c:v>656</c:v>
                </c:pt>
                <c:pt idx="5">
                  <c:v>194</c:v>
                </c:pt>
                <c:pt idx="6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61-4CAB-BCF8-849D2FA34D8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85000"/>
                  </a:schemeClr>
                </a:gs>
                <a:gs pos="100000">
                  <a:srgbClr val="FFDE59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70F-41B7-88DC-35EC1F926DD1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0F-41B7-88DC-35EC1F926DD1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0F-41B7-88DC-35EC1F926DD1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70F-41B7-88DC-35EC1F926DD1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F-41B7-88DC-35EC1F926DD1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0F-41B7-88DC-35EC1F926DD1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0F-41B7-88DC-35EC1F926D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Hartz IV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Tabelle1!$F$2:$F$8</c:f>
              <c:numCache>
                <c:formatCode>General</c:formatCode>
                <c:ptCount val="7"/>
                <c:pt idx="0">
                  <c:v>211</c:v>
                </c:pt>
                <c:pt idx="1">
                  <c:v>214</c:v>
                </c:pt>
                <c:pt idx="2">
                  <c:v>601</c:v>
                </c:pt>
                <c:pt idx="3">
                  <c:v>566</c:v>
                </c:pt>
                <c:pt idx="4">
                  <c:v>569</c:v>
                </c:pt>
                <c:pt idx="5">
                  <c:v>163</c:v>
                </c:pt>
                <c:pt idx="6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61-4CAB-BCF8-849D2FA34D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342368"/>
        <c:axId val="427346960"/>
      </c:barChart>
      <c:catAx>
        <c:axId val="4273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346960"/>
        <c:crosses val="autoZero"/>
        <c:auto val="1"/>
        <c:lblAlgn val="ctr"/>
        <c:lblOffset val="100"/>
        <c:noMultiLvlLbl val="0"/>
      </c:catAx>
      <c:valAx>
        <c:axId val="42734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3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10326337963119"/>
          <c:y val="6.3476114660353022E-2"/>
          <c:w val="0.21466526984556114"/>
          <c:h val="3.8504860169016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gradFill flip="none" rotWithShape="1">
              <a:gsLst>
                <a:gs pos="9000">
                  <a:srgbClr val="CC2C0F"/>
                </a:gs>
                <a:gs pos="0">
                  <a:srgbClr val="C00000"/>
                </a:gs>
                <a:gs pos="55000">
                  <a:srgbClr val="FFDE5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Entscheidung</c:v>
                </c:pt>
                <c:pt idx="1">
                  <c:v>Ger. Vergleich</c:v>
                </c:pt>
                <c:pt idx="2">
                  <c:v>Üe. Erledigung</c:v>
                </c:pt>
                <c:pt idx="3">
                  <c:v>Angen. Anerkenntnis</c:v>
                </c:pt>
                <c:pt idx="4">
                  <c:v>Zurücknahme</c:v>
                </c:pt>
                <c:pt idx="5">
                  <c:v>Verweisung</c:v>
                </c:pt>
                <c:pt idx="6">
                  <c:v>Unterbr., Ruhen</c:v>
                </c:pt>
                <c:pt idx="7">
                  <c:v>Sonstiges</c:v>
                </c:pt>
              </c:strCache>
            </c:strRef>
          </c:cat>
          <c:val>
            <c:numRef>
              <c:f>Tabelle1!$B$2:$B$9</c:f>
              <c:numCache>
                <c:formatCode>0.00%</c:formatCode>
                <c:ptCount val="8"/>
                <c:pt idx="0">
                  <c:v>0.30120000000000002</c:v>
                </c:pt>
                <c:pt idx="1">
                  <c:v>7.6499999999999999E-2</c:v>
                </c:pt>
                <c:pt idx="2">
                  <c:v>9.8000000000000004E-2</c:v>
                </c:pt>
                <c:pt idx="3">
                  <c:v>0.11210000000000001</c:v>
                </c:pt>
                <c:pt idx="4">
                  <c:v>0.30940000000000001</c:v>
                </c:pt>
                <c:pt idx="5">
                  <c:v>1.01E-2</c:v>
                </c:pt>
                <c:pt idx="6">
                  <c:v>2.2599999999999999E-2</c:v>
                </c:pt>
                <c:pt idx="7">
                  <c:v>6.9500000000000006E-2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F-4ABD-A774-B3F3BE58D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58848"/>
        <c:axId val="855351304"/>
      </c:barChart>
      <c:catAx>
        <c:axId val="8553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5351304"/>
        <c:crosses val="autoZero"/>
        <c:auto val="1"/>
        <c:lblAlgn val="ctr"/>
        <c:lblOffset val="100"/>
        <c:noMultiLvlLbl val="0"/>
      </c:catAx>
      <c:valAx>
        <c:axId val="85535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5358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9928785541973E-2"/>
          <c:y val="3.4168823197287097E-2"/>
          <c:w val="0.97492870877074045"/>
          <c:h val="0.89643835820021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gradFill flip="none" rotWithShape="1">
              <a:gsLst>
                <a:gs pos="0">
                  <a:srgbClr val="DB9D34"/>
                </a:gs>
                <a:gs pos="0">
                  <a:srgbClr val="C00000"/>
                </a:gs>
                <a:gs pos="68000">
                  <a:srgbClr val="FFDE5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Obsiegen</c:v>
                </c:pt>
                <c:pt idx="1">
                  <c:v>Teilweises Obsiegen/Unterliegen</c:v>
                </c:pt>
                <c:pt idx="2">
                  <c:v>Unterliegen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0.12970000000000001</c:v>
                </c:pt>
                <c:pt idx="1">
                  <c:v>0.1011</c:v>
                </c:pt>
                <c:pt idx="2">
                  <c:v>0.76910000000000001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C-4848-8AE8-23994A1ADA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7836648"/>
        <c:axId val="997836320"/>
      </c:barChart>
      <c:catAx>
        <c:axId val="99783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836320"/>
        <c:crosses val="autoZero"/>
        <c:auto val="1"/>
        <c:lblAlgn val="ctr"/>
        <c:lblOffset val="150"/>
        <c:noMultiLvlLbl val="0"/>
      </c:catAx>
      <c:valAx>
        <c:axId val="9978363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97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gradFill flip="none" rotWithShape="1">
              <a:gsLst>
                <a:gs pos="9000">
                  <a:srgbClr val="D16120"/>
                </a:gs>
                <a:gs pos="0">
                  <a:srgbClr val="C00000"/>
                </a:gs>
                <a:gs pos="47000">
                  <a:srgbClr val="FFDE5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SGB II (Hartz IV)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9.5</c:v>
                </c:pt>
                <c:pt idx="1">
                  <c:v>9.3000000000000007</c:v>
                </c:pt>
                <c:pt idx="2">
                  <c:v>14.7</c:v>
                </c:pt>
                <c:pt idx="3">
                  <c:v>14</c:v>
                </c:pt>
                <c:pt idx="4">
                  <c:v>11.8</c:v>
                </c:pt>
                <c:pt idx="5">
                  <c:v>7.7</c:v>
                </c:pt>
                <c:pt idx="6">
                  <c:v>12.5</c:v>
                </c:pt>
                <c:pt idx="7">
                  <c:v>8.6999999999999993</c:v>
                </c:pt>
                <c:pt idx="8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9-4479-831F-0276F6C5CF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64688"/>
        <c:axId val="475872888"/>
      </c:barChart>
      <c:catAx>
        <c:axId val="4758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72888"/>
        <c:crosses val="autoZero"/>
        <c:auto val="1"/>
        <c:lblAlgn val="ctr"/>
        <c:lblOffset val="100"/>
        <c:noMultiLvlLbl val="0"/>
      </c:catAx>
      <c:valAx>
        <c:axId val="47587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6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24788568095654E-2"/>
          <c:y val="6.8014532749322718E-2"/>
          <c:w val="0.91463178769320497"/>
          <c:h val="0.87380737777552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SGB II (Hartz IV)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8.5</c:v>
                </c:pt>
                <c:pt idx="1">
                  <c:v>10</c:v>
                </c:pt>
                <c:pt idx="2">
                  <c:v>15.3</c:v>
                </c:pt>
                <c:pt idx="3">
                  <c:v>12.5</c:v>
                </c:pt>
                <c:pt idx="4">
                  <c:v>11.1</c:v>
                </c:pt>
                <c:pt idx="5">
                  <c:v>7.8</c:v>
                </c:pt>
                <c:pt idx="6">
                  <c:v>13.3</c:v>
                </c:pt>
                <c:pt idx="7">
                  <c:v>10.8</c:v>
                </c:pt>
                <c:pt idx="8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9-4479-831F-0276F6C5CF5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100000">
                  <a:srgbClr val="FFDE5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9EF-48A9-A64D-450B9EBF7ED9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EF-48A9-A64D-450B9EBF7ED9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EF-48A9-A64D-450B9EBF7ED9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EF-48A9-A64D-450B9EBF7ED9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9EF-48A9-A64D-450B9EBF7ED9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EF-48A9-A64D-450B9EBF7ED9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9EF-48A9-A64D-450B9EBF7ED9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EF-48A9-A64D-450B9EBF7ED9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9EF-48A9-A64D-450B9EBF7E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SGB II (Hartz IV)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9.5</c:v>
                </c:pt>
                <c:pt idx="1">
                  <c:v>9.3000000000000007</c:v>
                </c:pt>
                <c:pt idx="2">
                  <c:v>14.7</c:v>
                </c:pt>
                <c:pt idx="3">
                  <c:v>14</c:v>
                </c:pt>
                <c:pt idx="4">
                  <c:v>11.8</c:v>
                </c:pt>
                <c:pt idx="5">
                  <c:v>7.7</c:v>
                </c:pt>
                <c:pt idx="6">
                  <c:v>12.5</c:v>
                </c:pt>
                <c:pt idx="7">
                  <c:v>8.6999999999999993</c:v>
                </c:pt>
                <c:pt idx="8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F-48A9-A64D-450B9EBF7E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64688"/>
        <c:axId val="475872888"/>
      </c:barChart>
      <c:catAx>
        <c:axId val="4758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72888"/>
        <c:crosses val="autoZero"/>
        <c:auto val="1"/>
        <c:lblAlgn val="ctr"/>
        <c:lblOffset val="100"/>
        <c:noMultiLvlLbl val="0"/>
      </c:catAx>
      <c:valAx>
        <c:axId val="47587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2524351122775"/>
          <c:y val="8.2550502307901161E-2"/>
          <c:w val="0.13289571303587053"/>
          <c:h val="6.5800440539787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9928785541973E-2"/>
          <c:y val="3.4168823197287097E-2"/>
          <c:w val="0.97492870877074045"/>
          <c:h val="0.89643835820021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52000">
                  <a:srgbClr val="FFDE59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52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2F1-4601-BEF6-9D871DB0F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0</c:formatCode>
                <c:ptCount val="5"/>
                <c:pt idx="0">
                  <c:v>2920</c:v>
                </c:pt>
                <c:pt idx="1">
                  <c:v>2901</c:v>
                </c:pt>
                <c:pt idx="2">
                  <c:v>2716</c:v>
                </c:pt>
                <c:pt idx="3">
                  <c:v>2782</c:v>
                </c:pt>
                <c:pt idx="4">
                  <c:v>2967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C-4848-8AE8-23994A1ADA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7836648"/>
        <c:axId val="997836320"/>
      </c:barChart>
      <c:catAx>
        <c:axId val="99783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836320"/>
        <c:crosses val="autoZero"/>
        <c:auto val="1"/>
        <c:lblAlgn val="ctr"/>
        <c:lblOffset val="150"/>
        <c:noMultiLvlLbl val="0"/>
      </c:catAx>
      <c:valAx>
        <c:axId val="9978363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97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03508771929823"/>
          <c:y val="7.9687499999999994E-2"/>
          <c:w val="0.47192982456140353"/>
          <c:h val="0.8406249999999999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FFDE5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E2-4639-A818-D35757581D25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5E2-4639-A818-D35757581D25}"/>
              </c:ext>
            </c:extLst>
          </c:dPt>
          <c:dPt>
            <c:idx val="2"/>
            <c:bubble3D val="0"/>
            <c:spPr>
              <a:solidFill>
                <a:srgbClr val="FFCC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E2-4639-A818-D35757581D25}"/>
              </c:ext>
            </c:extLst>
          </c:dPt>
          <c:dPt>
            <c:idx val="3"/>
            <c:bubble3D val="0"/>
            <c:spPr>
              <a:solidFill>
                <a:srgbClr val="DDAE3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5E2-4639-A818-D35757581D25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5E2-4639-A818-D35757581D25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5E2-4639-A818-D35757581D25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5E2-4639-A818-D35757581D25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5E2-4639-A818-D35757581D25}"/>
              </c:ext>
            </c:extLst>
          </c:dPt>
          <c:dLbls>
            <c:dLbl>
              <c:idx val="0"/>
              <c:layout>
                <c:manualLayout>
                  <c:x val="-1.337097665423401E-2"/>
                  <c:y val="7.3237819881889765E-2"/>
                </c:manualLayout>
              </c:layout>
              <c:tx>
                <c:rich>
                  <a:bodyPr/>
                  <a:lstStyle/>
                  <a:p>
                    <a:fld id="{CF2731E6-8F9F-4C40-954C-F163907DD1A2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E2-4639-A818-D35757581D25}"/>
                </c:ext>
              </c:extLst>
            </c:dLbl>
            <c:dLbl>
              <c:idx val="1"/>
              <c:layout>
                <c:manualLayout>
                  <c:x val="-4.7614863931482246E-2"/>
                  <c:y val="7.072982283464567E-2"/>
                </c:manualLayout>
              </c:layout>
              <c:tx>
                <c:rich>
                  <a:bodyPr/>
                  <a:lstStyle/>
                  <a:p>
                    <a:fld id="{24C13514-7C0A-4E8C-BD27-64AA6FE45E6E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5E2-4639-A818-D35757581D25}"/>
                </c:ext>
              </c:extLst>
            </c:dLbl>
            <c:dLbl>
              <c:idx val="2"/>
              <c:layout>
                <c:manualLayout>
                  <c:x val="-6.9813786434590408E-2"/>
                  <c:y val="1.4726624015748032E-2"/>
                </c:manualLayout>
              </c:layout>
              <c:tx>
                <c:rich>
                  <a:bodyPr/>
                  <a:lstStyle/>
                  <a:p>
                    <a:fld id="{82D085CB-A449-4455-9182-7FE533C62D67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E2-4639-A818-D35757581D25}"/>
                </c:ext>
              </c:extLst>
            </c:dLbl>
            <c:dLbl>
              <c:idx val="3"/>
              <c:layout>
                <c:manualLayout>
                  <c:x val="-5.0051560989086891E-2"/>
                  <c:y val="-4.5824187992125981E-2"/>
                </c:manualLayout>
              </c:layout>
              <c:tx>
                <c:rich>
                  <a:bodyPr/>
                  <a:lstStyle/>
                  <a:p>
                    <a:fld id="{47379C5E-1864-4006-A1A1-9214FC36971D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E2-4639-A818-D35757581D25}"/>
                </c:ext>
              </c:extLst>
            </c:dLbl>
            <c:dLbl>
              <c:idx val="4"/>
              <c:layout>
                <c:manualLayout>
                  <c:x val="-9.9443983975687246E-3"/>
                  <c:y val="-7.4399606299212592E-2"/>
                </c:manualLayout>
              </c:layout>
              <c:tx>
                <c:rich>
                  <a:bodyPr/>
                  <a:lstStyle/>
                  <a:p>
                    <a:fld id="{44045B01-D663-4ADD-8180-28FB4C99D0A3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5E2-4639-A818-D35757581D25}"/>
                </c:ext>
              </c:extLst>
            </c:dLbl>
            <c:dLbl>
              <c:idx val="5"/>
              <c:layout>
                <c:manualLayout>
                  <c:x val="6.768904544826633E-2"/>
                  <c:y val="-3.1011441929133916E-2"/>
                </c:manualLayout>
              </c:layout>
              <c:tx>
                <c:rich>
                  <a:bodyPr/>
                  <a:lstStyle/>
                  <a:p>
                    <a:fld id="{5E8AFAA8-9F20-4FD1-8AE4-CC887F52E06C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5E2-4639-A818-D35757581D25}"/>
                </c:ext>
              </c:extLst>
            </c:dLbl>
            <c:dLbl>
              <c:idx val="6"/>
              <c:layout>
                <c:manualLayout>
                  <c:x val="5.0467951374499241E-2"/>
                  <c:y val="7.7730191929133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AA6B2A-7B8D-429C-9D9C-9C0EBFEE47D2}" type="VALUE">
                      <a:rPr lang="en-US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41193535018651E-2"/>
                      <c:h val="4.1453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5E2-4639-A818-D35757581D25}"/>
                </c:ext>
              </c:extLst>
            </c:dLbl>
            <c:dLbl>
              <c:idx val="7"/>
              <c:layout>
                <c:manualLayout>
                  <c:x val="1.5361721232214394E-2"/>
                  <c:y val="7.2259719488188975E-2"/>
                </c:manualLayout>
              </c:layout>
              <c:tx>
                <c:rich>
                  <a:bodyPr/>
                  <a:lstStyle/>
                  <a:p>
                    <a:fld id="{79D9A99A-29AE-434C-9197-6711A1743064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5E2-4639-A818-D35757581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Tabelle1!$A$2:$A$9</c:f>
              <c:strCache>
                <c:ptCount val="8"/>
                <c:pt idx="0">
                  <c:v>Sozialhilfe/AsylbLG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Arbeitslosenvers.</c:v>
                </c:pt>
                <c:pt idx="4">
                  <c:v>SchwerbehindertenR</c:v>
                </c:pt>
                <c:pt idx="5">
                  <c:v>Rentenvers.</c:v>
                </c:pt>
                <c:pt idx="6">
                  <c:v>Hartz IV (ALG II)</c:v>
                </c:pt>
                <c:pt idx="7">
                  <c:v>Sonstiges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5.16</c:v>
                </c:pt>
                <c:pt idx="1">
                  <c:v>7.78</c:v>
                </c:pt>
                <c:pt idx="2">
                  <c:v>19.079999999999998</c:v>
                </c:pt>
                <c:pt idx="3">
                  <c:v>4.92</c:v>
                </c:pt>
                <c:pt idx="4">
                  <c:v>24.43</c:v>
                </c:pt>
                <c:pt idx="5">
                  <c:v>22.75</c:v>
                </c:pt>
                <c:pt idx="6">
                  <c:v>12.03</c:v>
                </c:pt>
                <c:pt idx="7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2-4639-A818-D35757581D2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0.5185</cdr:x>
      <cdr:y>0.03047</cdr:y>
    </cdr:from>
    <cdr:to>
      <cdr:x>0.58166</cdr:x>
      <cdr:y>0.14297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506862" y="247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kern="1200" spc="107" dirty="0">
              <a:solidFill>
                <a:srgbClr val="191919"/>
              </a:solidFill>
              <a:latin typeface="Aileron Heavy"/>
            </a:rPr>
            <a:t>Sozialhilfe/AsylbLG</a:t>
          </a:r>
        </a:p>
      </cdr:txBody>
    </cdr:sp>
  </cdr:relSizeAnchor>
  <cdr:relSizeAnchor xmlns:cdr="http://schemas.openxmlformats.org/drawingml/2006/chartDrawing">
    <cdr:from>
      <cdr:x>0.66053</cdr:x>
      <cdr:y>0.11932</cdr:y>
    </cdr:from>
    <cdr:to>
      <cdr:x>0.72368</cdr:x>
      <cdr:y>0.23182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9563100" y="969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kern="1200" spc="107" dirty="0">
              <a:solidFill>
                <a:srgbClr val="191919"/>
              </a:solidFill>
              <a:latin typeface="Aileron Heavy"/>
            </a:rPr>
            <a:t>Unfallversicherung</a:t>
          </a:r>
        </a:p>
      </cdr:txBody>
    </cdr:sp>
  </cdr:relSizeAnchor>
  <cdr:relSizeAnchor xmlns:cdr="http://schemas.openxmlformats.org/drawingml/2006/chartDrawing">
    <cdr:from>
      <cdr:x>0.75892</cdr:x>
      <cdr:y>0.44272</cdr:y>
    </cdr:from>
    <cdr:to>
      <cdr:x>0.82208</cdr:x>
      <cdr:y>0.55522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0987635" y="3598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kern="1200" spc="107" dirty="0">
              <a:solidFill>
                <a:srgbClr val="191919"/>
              </a:solidFill>
              <a:latin typeface="Aileron Heavy"/>
            </a:rPr>
            <a:t>Kranken-</a:t>
          </a:r>
          <a:r>
            <a:rPr lang="de-DE" sz="1400" kern="1200" spc="107" dirty="0" smtClean="0">
              <a:solidFill>
                <a:srgbClr val="191919"/>
              </a:solidFill>
              <a:latin typeface="Aileron Heavy"/>
            </a:rPr>
            <a:t>/</a:t>
          </a:r>
          <a:br>
            <a:rPr lang="de-DE" sz="1400" kern="1200" spc="107" dirty="0" smtClean="0">
              <a:solidFill>
                <a:srgbClr val="191919"/>
              </a:solidFill>
              <a:latin typeface="Aileron Heavy"/>
            </a:rPr>
          </a:br>
          <a:r>
            <a:rPr lang="de-DE" sz="1400" kern="1200" spc="107" dirty="0" smtClean="0">
              <a:solidFill>
                <a:srgbClr val="191919"/>
              </a:solidFill>
              <a:latin typeface="Aileron Heavy"/>
            </a:rPr>
            <a:t>Pflegeversicherung</a:t>
          </a:r>
          <a:endParaRPr lang="de-DE" sz="1400" kern="1200" spc="107" dirty="0">
            <a:solidFill>
              <a:srgbClr val="191919"/>
            </a:solidFill>
            <a:latin typeface="Aileron Heavy"/>
          </a:endParaRPr>
        </a:p>
      </cdr:txBody>
    </cdr:sp>
  </cdr:relSizeAnchor>
  <cdr:relSizeAnchor xmlns:cdr="http://schemas.openxmlformats.org/drawingml/2006/chartDrawing">
    <cdr:from>
      <cdr:x>0.70789</cdr:x>
      <cdr:y>0.74219</cdr:y>
    </cdr:from>
    <cdr:to>
      <cdr:x>0.77105</cdr:x>
      <cdr:y>0.85469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0248900" y="603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kern="1200" spc="107" dirty="0" smtClean="0">
              <a:solidFill>
                <a:srgbClr val="191919"/>
              </a:solidFill>
              <a:latin typeface="Aileron Heavy"/>
            </a:rPr>
            <a:t>Arbeitslosen-</a:t>
          </a:r>
          <a:br>
            <a:rPr lang="de-DE" sz="1400" kern="1200" spc="107" dirty="0" smtClean="0">
              <a:solidFill>
                <a:srgbClr val="191919"/>
              </a:solidFill>
              <a:latin typeface="Aileron Heavy"/>
            </a:rPr>
          </a:br>
          <a:r>
            <a:rPr lang="de-DE" sz="1400" kern="1200" spc="107" dirty="0" err="1" smtClean="0">
              <a:solidFill>
                <a:srgbClr val="191919"/>
              </a:solidFill>
              <a:latin typeface="Aileron Heavy"/>
            </a:rPr>
            <a:t>versicherung</a:t>
          </a:r>
          <a:endParaRPr lang="de-DE" sz="1400" kern="1200" spc="107" dirty="0">
            <a:solidFill>
              <a:srgbClr val="191919"/>
            </a:solidFill>
            <a:latin typeface="Aileron Heavy"/>
          </a:endParaRPr>
        </a:p>
      </cdr:txBody>
    </cdr:sp>
  </cdr:relSizeAnchor>
  <cdr:relSizeAnchor xmlns:cdr="http://schemas.openxmlformats.org/drawingml/2006/chartDrawing">
    <cdr:from>
      <cdr:x>0.41834</cdr:x>
      <cdr:y>0.94688</cdr:y>
    </cdr:from>
    <cdr:to>
      <cdr:x>0.4815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6056738" y="7696200"/>
          <a:ext cx="9144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kern="1200" spc="107" dirty="0" smtClean="0">
              <a:solidFill>
                <a:srgbClr val="191919"/>
              </a:solidFill>
              <a:latin typeface="Aileron Heavy"/>
            </a:rPr>
            <a:t>Schwerbehindertenrecht</a:t>
          </a:r>
          <a:endParaRPr lang="de-DE" sz="1400" kern="1200" spc="107" dirty="0">
            <a:solidFill>
              <a:srgbClr val="191919"/>
            </a:solidFill>
            <a:latin typeface="Aileron Heavy"/>
          </a:endParaRPr>
        </a:p>
      </cdr:txBody>
    </cdr:sp>
  </cdr:relSizeAnchor>
  <cdr:relSizeAnchor xmlns:cdr="http://schemas.openxmlformats.org/drawingml/2006/chartDrawing">
    <cdr:from>
      <cdr:x>0.14474</cdr:x>
      <cdr:y>0.5625</cdr:y>
    </cdr:from>
    <cdr:to>
      <cdr:x>0.20789</cdr:x>
      <cdr:y>0.675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2095503" y="457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kern="1200" spc="107" dirty="0" smtClean="0">
              <a:solidFill>
                <a:srgbClr val="191919"/>
              </a:solidFill>
              <a:latin typeface="Aileron Heavy"/>
            </a:rPr>
            <a:t>Renten-</a:t>
          </a:r>
          <a:br>
            <a:rPr lang="de-DE" sz="1400" kern="1200" spc="107" dirty="0" smtClean="0">
              <a:solidFill>
                <a:srgbClr val="191919"/>
              </a:solidFill>
              <a:latin typeface="Aileron Heavy"/>
            </a:rPr>
          </a:br>
          <a:r>
            <a:rPr lang="de-DE" sz="1400" kern="1200" spc="107" dirty="0" err="1" smtClean="0">
              <a:solidFill>
                <a:srgbClr val="191919"/>
              </a:solidFill>
              <a:latin typeface="Aileron Heavy"/>
            </a:rPr>
            <a:t>versicherung</a:t>
          </a:r>
          <a:endParaRPr lang="de-DE" sz="1400" kern="1200" spc="107" dirty="0">
            <a:solidFill>
              <a:srgbClr val="191919"/>
            </a:solidFill>
            <a:latin typeface="Aileron Heavy"/>
          </a:endParaRPr>
        </a:p>
      </cdr:txBody>
    </cdr:sp>
  </cdr:relSizeAnchor>
  <cdr:relSizeAnchor xmlns:cdr="http://schemas.openxmlformats.org/drawingml/2006/chartDrawing">
    <cdr:from>
      <cdr:x>0.20789</cdr:x>
      <cdr:y>0.13125</cdr:y>
    </cdr:from>
    <cdr:to>
      <cdr:x>0.27105</cdr:x>
      <cdr:y>0.24375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3009903" y="1066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kern="1200" spc="107" dirty="0">
              <a:solidFill>
                <a:srgbClr val="191919"/>
              </a:solidFill>
              <a:latin typeface="Aileron Heavy"/>
            </a:rPr>
            <a:t>Hartz IV (ALG II)</a:t>
          </a:r>
        </a:p>
      </cdr:txBody>
    </cdr:sp>
  </cdr:relSizeAnchor>
  <cdr:relSizeAnchor xmlns:cdr="http://schemas.openxmlformats.org/drawingml/2006/chartDrawing">
    <cdr:from>
      <cdr:x>0.38676</cdr:x>
      <cdr:y>0.02256</cdr:y>
    </cdr:from>
    <cdr:to>
      <cdr:x>0.44992</cdr:x>
      <cdr:y>0.13506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5599537" y="1833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kern="1200" spc="107" dirty="0">
              <a:solidFill>
                <a:srgbClr val="191919"/>
              </a:solidFill>
              <a:latin typeface="Aileron Heavy"/>
            </a:rPr>
            <a:t>Sonstiges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62C40FD-0BF9-4BEF-ADB0-410E157BB57D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C991925-4CC5-419E-8C40-0C1B1133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08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331984A-8A3E-4071-A1F5-3EEA454BE195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84B11C6-CB98-4C29-92C3-F9414961F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74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Zunahme</a:t>
            </a:r>
            <a:r>
              <a:rPr lang="de-DE" baseline="0" dirty="0" smtClean="0"/>
              <a:t> der Eingänge im Vergleich zum Vorjahr um ca. 5,5 %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91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Zunahme um ca. 6 %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21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auch hier Anstieg sogar um ca. 16 %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34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Zunahme in KR; Rückgang in SGB II (Hartz IV) und SB; in allen anderen Rechtsgebieten relativ konstant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3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Rückgang um ca. 15 %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7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deutlicher</a:t>
            </a:r>
            <a:r>
              <a:rPr lang="de-DE" baseline="0" dirty="0" smtClean="0"/>
              <a:t> Anstieg um ca. </a:t>
            </a:r>
            <a:r>
              <a:rPr lang="de-DE" baseline="0" smtClean="0"/>
              <a:t>29%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35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leichter Anstieg um ca. 1 %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Zunahme der Entscheidungen durch Gerichtsbescheid als Corona-Folge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31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70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leichter Anstieg der Verfahrensdauer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11C6-CB98-4C29-92C3-F9414961F39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95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876208" y="600233"/>
            <a:ext cx="4426562" cy="4426562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" name="Group 3"/>
          <p:cNvGrpSpPr/>
          <p:nvPr/>
        </p:nvGrpSpPr>
        <p:grpSpPr>
          <a:xfrm>
            <a:off x="13078061" y="4306672"/>
            <a:ext cx="4426562" cy="4426562"/>
            <a:chOff x="0" y="0"/>
            <a:chExt cx="6350000" cy="6350000"/>
          </a:xfrm>
          <a:gradFill>
            <a:gsLst>
              <a:gs pos="0">
                <a:srgbClr val="FFDE59">
                  <a:shade val="30000"/>
                  <a:satMod val="115000"/>
                  <a:lumMod val="72000"/>
                  <a:lumOff val="28000"/>
                  <a:alpha val="64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6000">
                <a:srgbClr val="FFDE59">
                  <a:shade val="100000"/>
                  <a:satMod val="115000"/>
                </a:srgbClr>
              </a:gs>
            </a:gsLst>
            <a:lin ang="13500000" scaled="1"/>
          </a:gra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7700" y="7230946"/>
            <a:ext cx="5020151" cy="280863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031912" y="3387631"/>
            <a:ext cx="14491162" cy="3838661"/>
            <a:chOff x="0" y="367308"/>
            <a:chExt cx="19321550" cy="5118215"/>
          </a:xfrm>
        </p:grpSpPr>
        <p:sp>
          <p:nvSpPr>
            <p:cNvPr id="9" name="TextBox 9"/>
            <p:cNvSpPr txBox="1"/>
            <p:nvPr/>
          </p:nvSpPr>
          <p:spPr>
            <a:xfrm>
              <a:off x="0" y="367308"/>
              <a:ext cx="19321550" cy="3593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00"/>
                </a:lnSpc>
              </a:pPr>
              <a:r>
                <a:rPr lang="en-US" sz="12386" spc="-371" dirty="0">
                  <a:solidFill>
                    <a:srgbClr val="1B1B1B"/>
                  </a:solidFill>
                  <a:latin typeface="Aileron Heavy"/>
                </a:rPr>
                <a:t>PRESSEGESPRÄCH</a:t>
              </a:r>
            </a:p>
            <a:p>
              <a:pPr algn="ctr">
                <a:lnSpc>
                  <a:spcPts val="4389"/>
                </a:lnSpc>
              </a:pPr>
              <a:endParaRPr lang="en-US" sz="12386" spc="-371" dirty="0">
                <a:solidFill>
                  <a:srgbClr val="1B1B1B"/>
                </a:solidFill>
                <a:latin typeface="Aileron Heavy"/>
              </a:endParaRPr>
            </a:p>
            <a:p>
              <a:pPr algn="ctr">
                <a:lnSpc>
                  <a:spcPts val="5269"/>
                </a:lnSpc>
              </a:pPr>
              <a:r>
                <a:rPr lang="en-US" sz="5987" spc="-179" dirty="0">
                  <a:solidFill>
                    <a:srgbClr val="1B1B1B"/>
                  </a:solidFill>
                  <a:latin typeface="Aileron Heavy"/>
                </a:rPr>
                <a:t>SOZIALGERICHT  REUTLINGEN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759888" y="4545095"/>
              <a:ext cx="9801774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</a:pPr>
              <a:r>
                <a:rPr lang="en-US" sz="3899" dirty="0">
                  <a:solidFill>
                    <a:srgbClr val="1B1B1B"/>
                  </a:solidFill>
                  <a:latin typeface="IBM Plex Sans Bold"/>
                </a:rPr>
                <a:t>2</a:t>
              </a:r>
              <a:r>
                <a:rPr lang="en-US" sz="3899" dirty="0" smtClean="0">
                  <a:solidFill>
                    <a:srgbClr val="1B1B1B"/>
                  </a:solidFill>
                  <a:latin typeface="IBM Plex Sans Bold"/>
                </a:rPr>
                <a:t>9. April 2022</a:t>
              </a:r>
              <a:endParaRPr lang="en-US" sz="3899" dirty="0">
                <a:solidFill>
                  <a:srgbClr val="1B1B1B"/>
                </a:solidFill>
                <a:latin typeface="IBM Plex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649039910"/>
              </p:ext>
            </p:extLst>
          </p:nvPr>
        </p:nvGraphicFramePr>
        <p:xfrm>
          <a:off x="2305499" y="1986339"/>
          <a:ext cx="13676998" cy="78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24"/>
          <p:cNvSpPr txBox="1"/>
          <p:nvPr/>
        </p:nvSpPr>
        <p:spPr>
          <a:xfrm>
            <a:off x="5592952" y="800100"/>
            <a:ext cx="7102093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6"/>
              </a:lnSpc>
            </a:pP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Erfolgsquote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Entscheidungen</a:t>
            </a:r>
            <a:endParaRPr lang="en-US" sz="3600" spc="107" dirty="0">
              <a:solidFill>
                <a:srgbClr val="191919"/>
              </a:solidFill>
              <a:latin typeface="Aileron Heavy"/>
            </a:endParaRPr>
          </a:p>
        </p:txBody>
      </p:sp>
      <p:grpSp>
        <p:nvGrpSpPr>
          <p:cNvPr id="14" name="Group 5"/>
          <p:cNvGrpSpPr/>
          <p:nvPr/>
        </p:nvGrpSpPr>
        <p:grpSpPr>
          <a:xfrm>
            <a:off x="685800" y="467675"/>
            <a:ext cx="685800" cy="664850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15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6" name="Group 5"/>
          <p:cNvGrpSpPr/>
          <p:nvPr/>
        </p:nvGrpSpPr>
        <p:grpSpPr>
          <a:xfrm>
            <a:off x="1752600" y="1402829"/>
            <a:ext cx="403312" cy="391278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1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1877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441702014"/>
              </p:ext>
            </p:extLst>
          </p:nvPr>
        </p:nvGraphicFramePr>
        <p:xfrm>
          <a:off x="609600" y="1866900"/>
          <a:ext cx="17145000" cy="789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4"/>
          <p:cNvSpPr txBox="1"/>
          <p:nvPr/>
        </p:nvSpPr>
        <p:spPr>
          <a:xfrm>
            <a:off x="3520376" y="800100"/>
            <a:ext cx="11323448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6"/>
              </a:lnSpc>
            </a:pP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Durchschnittliche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Verfahrensdauer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in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Monaten</a:t>
            </a:r>
            <a:endParaRPr lang="en-US" sz="3600" spc="107" dirty="0">
              <a:solidFill>
                <a:srgbClr val="191919"/>
              </a:solidFill>
              <a:latin typeface="Aileron Heavy"/>
            </a:endParaRPr>
          </a:p>
        </p:txBody>
      </p:sp>
    </p:spTree>
    <p:extLst>
      <p:ext uri="{BB962C8B-B14F-4D97-AF65-F5344CB8AC3E}">
        <p14:creationId xmlns:p14="http://schemas.microsoft.com/office/powerpoint/2010/main" val="33481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92745329"/>
              </p:ext>
            </p:extLst>
          </p:nvPr>
        </p:nvGraphicFramePr>
        <p:xfrm>
          <a:off x="914400" y="2400300"/>
          <a:ext cx="17145000" cy="73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4"/>
          <p:cNvSpPr txBox="1"/>
          <p:nvPr/>
        </p:nvSpPr>
        <p:spPr>
          <a:xfrm>
            <a:off x="2057400" y="952500"/>
            <a:ext cx="14234224" cy="1160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Durchschnittliche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Verfahrensdauer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in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Monaten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 algn="ctr">
              <a:lnSpc>
                <a:spcPts val="4716"/>
              </a:lnSpc>
            </a:pP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im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Vergleich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mit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2020</a:t>
            </a:r>
            <a:endParaRPr lang="en-US" sz="3600" spc="107" dirty="0">
              <a:solidFill>
                <a:srgbClr val="191919"/>
              </a:solidFill>
              <a:latin typeface="Aileron Heavy"/>
            </a:endParaRPr>
          </a:p>
        </p:txBody>
      </p:sp>
    </p:spTree>
    <p:extLst>
      <p:ext uri="{BB962C8B-B14F-4D97-AF65-F5344CB8AC3E}">
        <p14:creationId xmlns:p14="http://schemas.microsoft.com/office/powerpoint/2010/main" val="13864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983340680"/>
              </p:ext>
            </p:extLst>
          </p:nvPr>
        </p:nvGraphicFramePr>
        <p:xfrm>
          <a:off x="2305499" y="1986339"/>
          <a:ext cx="13676998" cy="78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24"/>
          <p:cNvSpPr txBox="1"/>
          <p:nvPr/>
        </p:nvSpPr>
        <p:spPr>
          <a:xfrm>
            <a:off x="2743200" y="800100"/>
            <a:ext cx="13533248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Entwicklung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der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anhängigen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Verfahren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am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Jahresende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seit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2017</a:t>
            </a:r>
            <a:endParaRPr lang="en-US" sz="3600" spc="107" dirty="0">
              <a:solidFill>
                <a:srgbClr val="191919"/>
              </a:solidFill>
              <a:latin typeface="Aileron Heavy"/>
            </a:endParaRPr>
          </a:p>
        </p:txBody>
      </p:sp>
      <p:grpSp>
        <p:nvGrpSpPr>
          <p:cNvPr id="14" name="Group 5"/>
          <p:cNvGrpSpPr/>
          <p:nvPr/>
        </p:nvGrpSpPr>
        <p:grpSpPr>
          <a:xfrm>
            <a:off x="685800" y="467675"/>
            <a:ext cx="685800" cy="664850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15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6" name="Group 5"/>
          <p:cNvGrpSpPr/>
          <p:nvPr/>
        </p:nvGrpSpPr>
        <p:grpSpPr>
          <a:xfrm>
            <a:off x="1752600" y="1402829"/>
            <a:ext cx="403312" cy="391278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1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0641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597897347"/>
              </p:ext>
            </p:extLst>
          </p:nvPr>
        </p:nvGraphicFramePr>
        <p:xfrm>
          <a:off x="1943096" y="1714500"/>
          <a:ext cx="14478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4"/>
          <p:cNvSpPr txBox="1"/>
          <p:nvPr/>
        </p:nvSpPr>
        <p:spPr>
          <a:xfrm>
            <a:off x="2514597" y="723900"/>
            <a:ext cx="1333500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Anteil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der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einzelnen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Rechtsgebiete</a:t>
            </a:r>
            <a:r>
              <a:rPr lang="en-US" sz="3600" spc="107" dirty="0" smtClean="0">
                <a:solidFill>
                  <a:srgbClr val="191919"/>
                </a:solidFill>
                <a:latin typeface="Aileron Heavy"/>
              </a:rPr>
              <a:t> am </a:t>
            </a:r>
            <a:r>
              <a:rPr lang="en-US" sz="3600" spc="107" dirty="0" err="1" smtClean="0">
                <a:solidFill>
                  <a:srgbClr val="191919"/>
                </a:solidFill>
                <a:latin typeface="Aileron Heavy"/>
              </a:rPr>
              <a:t>Gesamtbestand</a:t>
            </a:r>
            <a:endParaRPr lang="en-US" sz="3600" spc="107" dirty="0">
              <a:solidFill>
                <a:srgbClr val="191919"/>
              </a:solidFill>
              <a:latin typeface="Aileron Heavy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597" y="3352800"/>
            <a:ext cx="4953001" cy="4851400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Textfeld 7"/>
          <p:cNvSpPr txBox="1"/>
          <p:nvPr/>
        </p:nvSpPr>
        <p:spPr>
          <a:xfrm>
            <a:off x="7999833" y="4305300"/>
            <a:ext cx="2364527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6000" spc="107" dirty="0">
              <a:solidFill>
                <a:srgbClr val="191919"/>
              </a:solidFill>
              <a:latin typeface="Aileron Heavy"/>
            </a:endParaRPr>
          </a:p>
          <a:p>
            <a:pPr algn="ctr"/>
            <a:r>
              <a:rPr lang="de-DE" sz="6000" spc="107" dirty="0">
                <a:solidFill>
                  <a:srgbClr val="191919"/>
                </a:solidFill>
                <a:latin typeface="Aileron Heavy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772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/>
          <p:cNvGrpSpPr/>
          <p:nvPr/>
        </p:nvGrpSpPr>
        <p:grpSpPr>
          <a:xfrm>
            <a:off x="12400736" y="3270375"/>
            <a:ext cx="2277583" cy="2277583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alpha val="52000"/>
                  <a:lumMod val="95000"/>
                  <a:lumOff val="5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3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9" name="Group 3"/>
          <p:cNvGrpSpPr/>
          <p:nvPr/>
        </p:nvGrpSpPr>
        <p:grpSpPr>
          <a:xfrm>
            <a:off x="6711829" y="3270376"/>
            <a:ext cx="2277583" cy="2277583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alpha val="52000"/>
                  <a:lumMod val="95000"/>
                  <a:lumOff val="5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3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" name="Group 3"/>
          <p:cNvGrpSpPr/>
          <p:nvPr/>
        </p:nvGrpSpPr>
        <p:grpSpPr>
          <a:xfrm>
            <a:off x="1017840" y="3270374"/>
            <a:ext cx="2277583" cy="2277583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alpha val="52000"/>
                  <a:lumMod val="95000"/>
                  <a:lumOff val="5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943473" y="526269"/>
            <a:ext cx="16725900" cy="1784133"/>
            <a:chOff x="-7816" y="-538045"/>
            <a:chExt cx="22301200" cy="2378844"/>
          </a:xfrm>
        </p:grpSpPr>
        <p:sp>
          <p:nvSpPr>
            <p:cNvPr id="6" name="TextBox 6"/>
            <p:cNvSpPr txBox="1"/>
            <p:nvPr/>
          </p:nvSpPr>
          <p:spPr>
            <a:xfrm>
              <a:off x="-7816" y="-538045"/>
              <a:ext cx="22301200" cy="14434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9600"/>
                </a:lnSpc>
                <a:spcBef>
                  <a:spcPct val="0"/>
                </a:spcBef>
              </a:pPr>
              <a:r>
                <a:rPr lang="en-US" sz="4000" dirty="0" smtClean="0">
                  <a:solidFill>
                    <a:srgbClr val="1B1B1B"/>
                  </a:solidFill>
                  <a:latin typeface="Aileron Heavy"/>
                </a:rPr>
                <a:t>Die </a:t>
              </a:r>
              <a:r>
                <a:rPr lang="en-US" sz="4000" dirty="0" err="1" smtClean="0">
                  <a:solidFill>
                    <a:srgbClr val="1B1B1B"/>
                  </a:solidFill>
                  <a:latin typeface="Aileron Heavy"/>
                </a:rPr>
                <a:t>Sozialgerichtsbarkeit</a:t>
              </a:r>
              <a:r>
                <a:rPr lang="en-US" sz="4000" dirty="0" smtClean="0">
                  <a:solidFill>
                    <a:srgbClr val="1B1B1B"/>
                  </a:solidFill>
                  <a:latin typeface="Aileron Heavy"/>
                </a:rPr>
                <a:t> in Baden-Württemberg</a:t>
              </a:r>
              <a:endParaRPr lang="en-US" sz="4000" u="none" dirty="0">
                <a:solidFill>
                  <a:srgbClr val="1B1B1B"/>
                </a:solidFill>
                <a:latin typeface="Aileron Heavy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7816" y="1293482"/>
              <a:ext cx="14892565" cy="547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r>
                <a:rPr lang="en-US" sz="2600" u="sng" dirty="0">
                  <a:solidFill>
                    <a:srgbClr val="1B1B1B"/>
                  </a:solidFill>
                  <a:latin typeface="IBM Plex Sans"/>
                </a:rPr>
                <a:t>Stand: </a:t>
              </a:r>
              <a:r>
                <a:rPr lang="en-US" sz="2600" u="sng" dirty="0" smtClean="0">
                  <a:solidFill>
                    <a:srgbClr val="1B1B1B"/>
                  </a:solidFill>
                  <a:latin typeface="IBM Plex Sans"/>
                </a:rPr>
                <a:t>1. </a:t>
              </a:r>
              <a:r>
                <a:rPr lang="en-US" sz="2600" u="sng" dirty="0" err="1" smtClean="0">
                  <a:solidFill>
                    <a:srgbClr val="1B1B1B"/>
                  </a:solidFill>
                  <a:latin typeface="IBM Plex Sans"/>
                </a:rPr>
                <a:t>März</a:t>
              </a:r>
              <a:r>
                <a:rPr lang="en-US" sz="2600" u="sng" dirty="0" smtClean="0">
                  <a:solidFill>
                    <a:srgbClr val="1B1B1B"/>
                  </a:solidFill>
                  <a:latin typeface="IBM Plex Sans"/>
                </a:rPr>
                <a:t> 2022</a:t>
              </a:r>
              <a:endParaRPr lang="en-US" sz="2600" u="sng" dirty="0">
                <a:solidFill>
                  <a:srgbClr val="1B1B1B"/>
                </a:solidFill>
                <a:latin typeface="IBM Plex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59773" y="4421158"/>
            <a:ext cx="3473232" cy="4821108"/>
            <a:chOff x="58550" y="-492954"/>
            <a:chExt cx="4630976" cy="6428146"/>
          </a:xfrm>
        </p:grpSpPr>
        <p:sp>
          <p:nvSpPr>
            <p:cNvPr id="9" name="TextBox 9"/>
            <p:cNvSpPr txBox="1"/>
            <p:nvPr/>
          </p:nvSpPr>
          <p:spPr>
            <a:xfrm>
              <a:off x="58550" y="1077877"/>
              <a:ext cx="4630975" cy="4857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Stuttgart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Karlsruhe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Mannheim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Heilbronn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Ulm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Freiburg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Konstanz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Reutlingen</a:t>
              </a:r>
              <a:endParaRPr lang="en-US" sz="2000" dirty="0">
                <a:solidFill>
                  <a:srgbClr val="1B1B1B"/>
                </a:solidFill>
                <a:latin typeface="IBM Plex San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8551" y="-492954"/>
              <a:ext cx="4630975" cy="101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dirty="0" err="1" smtClean="0">
                  <a:solidFill>
                    <a:srgbClr val="1B1B1B"/>
                  </a:solidFill>
                  <a:latin typeface="IBM Plex Sans Bold"/>
                </a:rPr>
                <a:t>Acht</a:t>
              </a:r>
              <a:endParaRPr lang="en-US" sz="5000" dirty="0">
                <a:solidFill>
                  <a:srgbClr val="1B1B1B"/>
                </a:solidFill>
                <a:latin typeface="IBM Plex Sans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8550" y="480638"/>
              <a:ext cx="4630975" cy="547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r>
                <a:rPr lang="en-US" sz="2600" dirty="0" err="1" smtClean="0">
                  <a:solidFill>
                    <a:srgbClr val="1B1B1B"/>
                  </a:solidFill>
                  <a:latin typeface="IBM Plex Sans Bold"/>
                </a:rPr>
                <a:t>Sozialgerichte</a:t>
              </a:r>
              <a:endParaRPr lang="en-US" sz="2600" dirty="0">
                <a:solidFill>
                  <a:srgbClr val="1B1B1B"/>
                </a:solidFill>
                <a:latin typeface="IBM Plex Sa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75670" y="4484063"/>
            <a:ext cx="3473231" cy="2992874"/>
            <a:chOff x="0" y="-409080"/>
            <a:chExt cx="4630975" cy="399049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119206"/>
              <a:ext cx="4630975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Stuttgart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B1B1B"/>
                  </a:solidFill>
                  <a:latin typeface="IBM Plex Sans"/>
                </a:rPr>
                <a:t>C</a:t>
              </a: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a. 50 Richter/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innen</a:t>
              </a:r>
              <a:endParaRPr lang="en-US" sz="2000" dirty="0" smtClean="0">
                <a:solidFill>
                  <a:srgbClr val="1B1B1B"/>
                </a:solidFill>
                <a:latin typeface="IBM Plex Sans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Rund</a:t>
              </a: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 200 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ehrenamtliche</a:t>
              </a: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 Richter/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innen</a:t>
              </a:r>
              <a:endParaRPr lang="en-US" sz="2000" dirty="0" smtClean="0">
                <a:solidFill>
                  <a:srgbClr val="1B1B1B"/>
                </a:solidFill>
                <a:latin typeface="IBM Plex San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09080"/>
              <a:ext cx="4630975" cy="101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dirty="0" err="1" smtClean="0">
                  <a:solidFill>
                    <a:srgbClr val="1B1B1B"/>
                  </a:solidFill>
                  <a:latin typeface="IBM Plex Sans Bold"/>
                </a:rPr>
                <a:t>Ein</a:t>
              </a:r>
              <a:endParaRPr lang="en-US" sz="5000" dirty="0">
                <a:solidFill>
                  <a:srgbClr val="1B1B1B"/>
                </a:solidFill>
                <a:latin typeface="IBM Plex Sans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26292"/>
              <a:ext cx="4630975" cy="547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r>
                <a:rPr lang="en-US" sz="2600" dirty="0" err="1" smtClean="0">
                  <a:solidFill>
                    <a:srgbClr val="1B1B1B"/>
                  </a:solidFill>
                  <a:latin typeface="IBM Plex Sans Bold"/>
                </a:rPr>
                <a:t>Landessozialgericht</a:t>
              </a:r>
              <a:endParaRPr lang="en-US" sz="2600" dirty="0">
                <a:solidFill>
                  <a:srgbClr val="1B1B1B"/>
                </a:solidFill>
                <a:latin typeface="IBM Plex Sans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255088" y="4479759"/>
            <a:ext cx="3507866" cy="2960546"/>
            <a:chOff x="21401" y="-414819"/>
            <a:chExt cx="4677156" cy="3947395"/>
          </a:xfrm>
        </p:grpSpPr>
        <p:sp>
          <p:nvSpPr>
            <p:cNvPr id="23" name="TextBox 23"/>
            <p:cNvSpPr txBox="1"/>
            <p:nvPr/>
          </p:nvSpPr>
          <p:spPr>
            <a:xfrm>
              <a:off x="21401" y="1070364"/>
              <a:ext cx="4630975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Ca. 180 Richter/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innen</a:t>
              </a:r>
              <a:endParaRPr lang="en-US" sz="2000" dirty="0" smtClean="0">
                <a:solidFill>
                  <a:srgbClr val="1B1B1B"/>
                </a:solidFill>
                <a:latin typeface="IBM Plex Sans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Rund</a:t>
              </a: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 1.300 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ehrenamtliche</a:t>
              </a: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 Richter/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innen</a:t>
              </a: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insgesamt</a:t>
              </a:r>
              <a:endParaRPr lang="en-US" sz="2000" dirty="0" smtClean="0">
                <a:solidFill>
                  <a:srgbClr val="1B1B1B"/>
                </a:solidFill>
                <a:latin typeface="IBM Plex Sans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Mehr</a:t>
              </a: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als</a:t>
              </a:r>
              <a:r>
                <a:rPr lang="en-US" sz="2000" dirty="0" smtClean="0">
                  <a:solidFill>
                    <a:srgbClr val="1B1B1B"/>
                  </a:solidFill>
                  <a:latin typeface="IBM Plex Sans"/>
                </a:rPr>
                <a:t> 370 </a:t>
              </a:r>
              <a:r>
                <a:rPr lang="en-US" sz="2000" dirty="0" err="1" smtClean="0">
                  <a:solidFill>
                    <a:srgbClr val="1B1B1B"/>
                  </a:solidFill>
                  <a:latin typeface="IBM Plex Sans"/>
                </a:rPr>
                <a:t>Angestellte</a:t>
              </a:r>
              <a:endParaRPr lang="en-US" sz="2000" dirty="0">
                <a:solidFill>
                  <a:srgbClr val="1B1B1B"/>
                </a:solidFill>
                <a:latin typeface="IBM Plex Sa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6540" y="-414819"/>
              <a:ext cx="4630975" cy="101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dirty="0" err="1" smtClean="0">
                  <a:solidFill>
                    <a:srgbClr val="1B1B1B"/>
                  </a:solidFill>
                  <a:latin typeface="IBM Plex Sans Bold"/>
                </a:rPr>
                <a:t>Viele</a:t>
              </a:r>
              <a:endParaRPr lang="en-US" sz="5000" dirty="0">
                <a:solidFill>
                  <a:srgbClr val="1B1B1B"/>
                </a:solidFill>
                <a:latin typeface="IBM Plex Sans Bold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7582" y="523046"/>
              <a:ext cx="4630975" cy="547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r>
                <a:rPr lang="en-US" sz="2600" dirty="0" err="1" smtClean="0">
                  <a:solidFill>
                    <a:srgbClr val="1B1B1B"/>
                  </a:solidFill>
                  <a:latin typeface="IBM Plex Sans Bold"/>
                </a:rPr>
                <a:t>Akteure</a:t>
              </a:r>
              <a:endParaRPr lang="en-US" sz="2600" dirty="0">
                <a:solidFill>
                  <a:srgbClr val="1B1B1B"/>
                </a:solidFill>
                <a:latin typeface="IBM Plex Sa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E59">
                <a:shade val="30000"/>
                <a:satMod val="115000"/>
                <a:lumMod val="95000"/>
                <a:lumOff val="5000"/>
                <a:alpha val="74000"/>
              </a:srgbClr>
            </a:gs>
            <a:gs pos="50000">
              <a:srgbClr val="FFDE59">
                <a:shade val="67500"/>
                <a:satMod val="115000"/>
              </a:srgbClr>
            </a:gs>
            <a:gs pos="100000">
              <a:srgbClr val="FFDE59">
                <a:shade val="100000"/>
                <a:satMod val="115000"/>
              </a:srgb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7" name="Group 5"/>
          <p:cNvGrpSpPr/>
          <p:nvPr/>
        </p:nvGrpSpPr>
        <p:grpSpPr>
          <a:xfrm>
            <a:off x="1404801" y="1802630"/>
            <a:ext cx="3200992" cy="3236095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8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" name="Group 3"/>
          <p:cNvGrpSpPr/>
          <p:nvPr/>
        </p:nvGrpSpPr>
        <p:grpSpPr>
          <a:xfrm>
            <a:off x="1437785" y="4381500"/>
            <a:ext cx="7841821" cy="1792921"/>
            <a:chOff x="-1151537" y="447567"/>
            <a:chExt cx="10455762" cy="2390561"/>
          </a:xfrm>
        </p:grpSpPr>
        <p:sp>
          <p:nvSpPr>
            <p:cNvPr id="4" name="TextBox 4"/>
            <p:cNvSpPr txBox="1"/>
            <p:nvPr/>
          </p:nvSpPr>
          <p:spPr>
            <a:xfrm>
              <a:off x="-1151537" y="1323867"/>
              <a:ext cx="10455762" cy="1514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600"/>
                </a:lnSpc>
                <a:spcBef>
                  <a:spcPct val="0"/>
                </a:spcBef>
              </a:pPr>
              <a:r>
                <a:rPr lang="en-US" sz="7200" dirty="0" err="1" smtClean="0">
                  <a:solidFill>
                    <a:srgbClr val="1B1B1B"/>
                  </a:solidFill>
                  <a:latin typeface="Aileron Heavy"/>
                </a:rPr>
                <a:t>Gerichtsbezirke</a:t>
              </a:r>
              <a:endParaRPr lang="en-US" sz="7200" u="none" dirty="0">
                <a:solidFill>
                  <a:srgbClr val="1B1B1B"/>
                </a:solidFill>
                <a:latin typeface="Aileron Heav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5816" y="447567"/>
              <a:ext cx="8504778" cy="592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80"/>
                </a:lnSpc>
                <a:spcBef>
                  <a:spcPct val="0"/>
                </a:spcBef>
              </a:pPr>
              <a:r>
                <a:rPr lang="en-US" sz="3600" dirty="0" err="1" smtClean="0">
                  <a:solidFill>
                    <a:srgbClr val="1B1B1B"/>
                  </a:solidFill>
                  <a:latin typeface="IBM Plex Sans"/>
                </a:rPr>
                <a:t>Sozialgericht</a:t>
              </a:r>
              <a:r>
                <a:rPr lang="en-US" sz="3600" dirty="0" smtClean="0">
                  <a:solidFill>
                    <a:srgbClr val="1B1B1B"/>
                  </a:solidFill>
                  <a:latin typeface="IBM Plex Sans"/>
                </a:rPr>
                <a:t> Reutlingen</a:t>
              </a:r>
              <a:endParaRPr lang="en-US" sz="3600" dirty="0">
                <a:solidFill>
                  <a:srgbClr val="1B1B1B"/>
                </a:solidFill>
                <a:latin typeface="IBM Plex Sa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134600" y="1244230"/>
            <a:ext cx="6259770" cy="716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7" lvl="1" indent="-294163">
              <a:lnSpc>
                <a:spcPct val="250000"/>
              </a:lnSpc>
              <a:buFont typeface="Arial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Landkreis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Tübingen</a:t>
            </a:r>
            <a:endParaRPr lang="en-US" sz="2724" dirty="0" smtClean="0">
              <a:solidFill>
                <a:srgbClr val="1B1B1B"/>
              </a:solidFill>
              <a:latin typeface="IBM Plex Sans"/>
            </a:endParaRPr>
          </a:p>
          <a:p>
            <a:pPr marL="588327" lvl="1" indent="-294163">
              <a:lnSpc>
                <a:spcPct val="250000"/>
              </a:lnSpc>
              <a:buFont typeface="Arial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Landkreis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Zollernalbkreis</a:t>
            </a:r>
            <a:endParaRPr lang="en-US" sz="2724" dirty="0" smtClean="0">
              <a:solidFill>
                <a:srgbClr val="1B1B1B"/>
              </a:solidFill>
              <a:latin typeface="IBM Plex Sans"/>
            </a:endParaRPr>
          </a:p>
          <a:p>
            <a:pPr marL="588327" lvl="1" indent="-294163">
              <a:lnSpc>
                <a:spcPct val="250000"/>
              </a:lnSpc>
              <a:buFont typeface="Arial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Landkreis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Freudenstadt</a:t>
            </a:r>
            <a:endParaRPr lang="en-US" sz="2724" dirty="0" smtClean="0">
              <a:solidFill>
                <a:srgbClr val="1B1B1B"/>
              </a:solidFill>
              <a:latin typeface="IBM Plex Sans"/>
            </a:endParaRPr>
          </a:p>
          <a:p>
            <a:pPr marL="588327" lvl="1" indent="-294163">
              <a:lnSpc>
                <a:spcPct val="250000"/>
              </a:lnSpc>
              <a:buFont typeface="Arial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Landkreis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Rottweil</a:t>
            </a:r>
            <a:endParaRPr lang="en-US" sz="2724" dirty="0" smtClean="0">
              <a:solidFill>
                <a:srgbClr val="1B1B1B"/>
              </a:solidFill>
              <a:latin typeface="IBM Plex Sans"/>
            </a:endParaRPr>
          </a:p>
          <a:p>
            <a:pPr marL="588327" lvl="1" indent="-294163">
              <a:lnSpc>
                <a:spcPct val="250000"/>
              </a:lnSpc>
              <a:buFont typeface="Arial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Landkreis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Tuttlingen</a:t>
            </a:r>
            <a:endParaRPr lang="en-US" sz="2724" dirty="0" smtClean="0">
              <a:solidFill>
                <a:srgbClr val="1B1B1B"/>
              </a:solidFill>
              <a:latin typeface="IBM Plex Sans"/>
            </a:endParaRPr>
          </a:p>
          <a:p>
            <a:pPr marL="588327" lvl="1" indent="-294163">
              <a:lnSpc>
                <a:spcPct val="250000"/>
              </a:lnSpc>
              <a:buFont typeface="Arial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Landkreis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Reutlingen</a:t>
            </a:r>
          </a:p>
          <a:p>
            <a:pPr marL="588327" lvl="1" indent="-294163">
              <a:lnSpc>
                <a:spcPct val="250000"/>
              </a:lnSpc>
              <a:buFont typeface="Arial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Landkreis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Schwarzwald-Baar-Kreis</a:t>
            </a:r>
            <a:endParaRPr lang="en-US" sz="2724" dirty="0">
              <a:solidFill>
                <a:srgbClr val="1B1B1B"/>
              </a:solidFill>
              <a:latin typeface="IBM Plex Sans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5624417" y="6819900"/>
            <a:ext cx="1752600" cy="1750195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10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1953" y="4523573"/>
            <a:ext cx="4817044" cy="4817044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alpha val="44000"/>
                  <a:lumMod val="88000"/>
                </a:srgbClr>
              </a:gs>
              <a:gs pos="30000">
                <a:srgbClr val="FFDE59">
                  <a:shade val="67500"/>
                  <a:satMod val="115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4523573"/>
            <a:ext cx="4817063" cy="4817044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669" r="-466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01554" y="1314823"/>
            <a:ext cx="866371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u="none" dirty="0" err="1" smtClean="0">
                <a:solidFill>
                  <a:srgbClr val="1B1B1B"/>
                </a:solidFill>
                <a:latin typeface="Aileron Heavy"/>
              </a:rPr>
              <a:t>Personalbestand</a:t>
            </a:r>
            <a:endParaRPr lang="en-US" sz="8000" u="none" dirty="0" smtClean="0">
              <a:solidFill>
                <a:srgbClr val="1B1B1B"/>
              </a:solidFill>
              <a:latin typeface="Aileron Heavy"/>
            </a:endParaRPr>
          </a:p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1B1B1B"/>
                </a:solidFill>
                <a:latin typeface="Aileron Heavy"/>
              </a:rPr>
              <a:t>		</a:t>
            </a:r>
            <a:r>
              <a:rPr lang="en-US" sz="4000" dirty="0" err="1" smtClean="0">
                <a:solidFill>
                  <a:srgbClr val="1B1B1B"/>
                </a:solidFill>
                <a:latin typeface="Aileron Heavy"/>
              </a:rPr>
              <a:t>zum</a:t>
            </a:r>
            <a:r>
              <a:rPr lang="en-US" sz="4000" dirty="0" smtClean="0">
                <a:solidFill>
                  <a:srgbClr val="1B1B1B"/>
                </a:solidFill>
                <a:latin typeface="Aileron Heavy"/>
              </a:rPr>
              <a:t> 01.03.2022</a:t>
            </a:r>
            <a:endParaRPr lang="en-US" sz="4000" u="none" dirty="0">
              <a:solidFill>
                <a:srgbClr val="1B1B1B"/>
              </a:solidFill>
              <a:latin typeface="Aileron Heavy"/>
            </a:endParaRPr>
          </a:p>
        </p:txBody>
      </p:sp>
      <p:pic>
        <p:nvPicPr>
          <p:cNvPr id="1026" name="Picture 2" descr="Gruppe - Kostenlose sozial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52" y="5492711"/>
            <a:ext cx="2869043" cy="286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11094958" y="2322122"/>
            <a:ext cx="7040642" cy="726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Beschäftigte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:				   29</a:t>
            </a:r>
          </a:p>
          <a:p>
            <a:pPr marL="285750" indent="-28575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Richterlicher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Dienst</a:t>
            </a:r>
            <a:r>
              <a:rPr lang="en-US" sz="2724" dirty="0">
                <a:solidFill>
                  <a:srgbClr val="1B1B1B"/>
                </a:solidFill>
                <a:latin typeface="IBM Plex Sans"/>
              </a:rPr>
              <a:t/>
            </a:r>
            <a:br>
              <a:rPr lang="en-US" sz="2724" dirty="0">
                <a:solidFill>
                  <a:srgbClr val="1B1B1B"/>
                </a:solidFill>
                <a:latin typeface="IBM Plex Sans"/>
              </a:rPr>
            </a:b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in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Vollzeit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:				   10	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Richterlicher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Dienst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/>
            </a:r>
            <a:br>
              <a:rPr lang="en-US" sz="2724" dirty="0" smtClean="0">
                <a:solidFill>
                  <a:srgbClr val="1B1B1B"/>
                </a:solidFill>
                <a:latin typeface="IBM Plex Sans"/>
              </a:rPr>
            </a:b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in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Teilzeit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(0,75 AKA):		 	     1	    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Nichtrichterlicher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Dienst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:  		   18       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Ehrenamtliche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Richter/</a:t>
            </a: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innen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:</a:t>
            </a:r>
            <a:r>
              <a:rPr lang="en-US" sz="2724" dirty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        182	 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724" dirty="0" err="1" smtClean="0">
                <a:solidFill>
                  <a:srgbClr val="1B1B1B"/>
                </a:solidFill>
                <a:latin typeface="IBM Plex Sans"/>
              </a:rPr>
              <a:t>Kammeranzahl</a:t>
            </a:r>
            <a:r>
              <a:rPr lang="en-US" sz="2724" dirty="0" smtClean="0">
                <a:solidFill>
                  <a:srgbClr val="1B1B1B"/>
                </a:solidFill>
                <a:latin typeface="IBM Plex Sans"/>
              </a:rPr>
              <a:t>:				    11	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52534" y="826797"/>
            <a:ext cx="162306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4000" dirty="0" err="1">
                <a:solidFill>
                  <a:srgbClr val="1B1B1B"/>
                </a:solidFill>
                <a:latin typeface="Aileron Heavy"/>
              </a:rPr>
              <a:t>Entwicklung</a:t>
            </a:r>
            <a:r>
              <a:rPr lang="en-US" sz="4000" dirty="0">
                <a:solidFill>
                  <a:srgbClr val="1B1B1B"/>
                </a:solidFill>
                <a:latin typeface="Aileron Heavy"/>
              </a:rPr>
              <a:t> der </a:t>
            </a:r>
            <a:r>
              <a:rPr lang="en-US" sz="4000" dirty="0" err="1" smtClean="0">
                <a:solidFill>
                  <a:srgbClr val="1B1B1B"/>
                </a:solidFill>
                <a:latin typeface="Aileron Heavy"/>
              </a:rPr>
              <a:t>Eingangszahlen</a:t>
            </a:r>
            <a:r>
              <a:rPr lang="en-US" sz="4000" dirty="0" smtClean="0">
                <a:solidFill>
                  <a:srgbClr val="1B1B1B"/>
                </a:solidFill>
                <a:latin typeface="Aileron Heavy"/>
              </a:rPr>
              <a:t> </a:t>
            </a:r>
            <a:r>
              <a:rPr lang="en-US" sz="4000" dirty="0" err="1" smtClean="0">
                <a:solidFill>
                  <a:srgbClr val="1B1B1B"/>
                </a:solidFill>
                <a:latin typeface="Aileron Heavy"/>
              </a:rPr>
              <a:t>seit</a:t>
            </a:r>
            <a:r>
              <a:rPr lang="en-US" sz="4000" dirty="0" smtClean="0">
                <a:solidFill>
                  <a:srgbClr val="1B1B1B"/>
                </a:solidFill>
                <a:latin typeface="Aileron Heavy"/>
              </a:rPr>
              <a:t> 2017</a:t>
            </a:r>
            <a:endParaRPr lang="en-US" sz="4000" dirty="0">
              <a:solidFill>
                <a:srgbClr val="1B1B1B"/>
              </a:solidFill>
              <a:latin typeface="Aileron Heavy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216020" y="2656949"/>
            <a:ext cx="13814279" cy="6402669"/>
            <a:chOff x="-18163" y="-1032976"/>
            <a:chExt cx="18419039" cy="9011236"/>
          </a:xfrm>
        </p:grpSpPr>
        <p:grpSp>
          <p:nvGrpSpPr>
            <p:cNvPr id="6" name="Group 6"/>
            <p:cNvGrpSpPr/>
            <p:nvPr/>
          </p:nvGrpSpPr>
          <p:grpSpPr>
            <a:xfrm>
              <a:off x="5656159" y="-1032976"/>
              <a:ext cx="1130221" cy="7531610"/>
              <a:chOff x="-24309" y="-1342136"/>
              <a:chExt cx="1468487" cy="978576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4309" y="-1342136"/>
                <a:ext cx="1468487" cy="9785761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12727671" y="-1032976"/>
              <a:ext cx="1130221" cy="7588968"/>
              <a:chOff x="50773" y="-1342138"/>
              <a:chExt cx="1468487" cy="986028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0773" y="-1342138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2168003" y="-1032975"/>
              <a:ext cx="1130221" cy="7588967"/>
              <a:chOff x="-2" y="-1342136"/>
              <a:chExt cx="1468487" cy="98602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" y="-1342136"/>
                <a:ext cx="1468487" cy="9860285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9181731" y="-1032976"/>
              <a:ext cx="1130221" cy="7830397"/>
              <a:chOff x="0" y="-1342137"/>
              <a:chExt cx="1468487" cy="1017397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1342137"/>
                <a:ext cx="1468487" cy="1017397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6195457" y="-1032976"/>
              <a:ext cx="1130221" cy="7486240"/>
              <a:chOff x="0" y="-1342138"/>
              <a:chExt cx="1468487" cy="972681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1342138"/>
                <a:ext cx="1468487" cy="972681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092809" y="7401922"/>
              <a:ext cx="3280614" cy="524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9"/>
                </a:lnSpc>
              </a:pPr>
              <a:r>
                <a:rPr lang="en-US" sz="2266" spc="113" dirty="0" smtClean="0">
                  <a:solidFill>
                    <a:srgbClr val="191919"/>
                  </a:solidFill>
                  <a:latin typeface="Aileron Regular"/>
                </a:rPr>
                <a:t>2017</a:t>
              </a:r>
              <a:endParaRPr lang="en-US" sz="2266" spc="113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599672" y="7392397"/>
              <a:ext cx="3280614" cy="555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2018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106535" y="7392397"/>
              <a:ext cx="3280614" cy="5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2019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613398" y="7392397"/>
              <a:ext cx="3280614" cy="5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2020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5120261" y="7392397"/>
              <a:ext cx="3280615" cy="58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b="1" spc="120" dirty="0" smtClean="0">
                  <a:solidFill>
                    <a:srgbClr val="191919"/>
                  </a:solidFill>
                  <a:latin typeface="Aileron Regular"/>
                </a:rPr>
                <a:t>2021</a:t>
              </a:r>
              <a:endParaRPr lang="en-US" sz="2400" b="1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3" y="6153702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18163" y="5136572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1000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3" y="4089699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1500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-1" y="3061596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2000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8808" y="2018039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2500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69675" y="4030666"/>
            <a:ext cx="847666" cy="4189939"/>
            <a:chOff x="0" y="0"/>
            <a:chExt cx="1468487" cy="6879330"/>
          </a:xfrm>
          <a:gradFill flip="none" rotWithShape="1">
            <a:gsLst>
              <a:gs pos="50000">
                <a:srgbClr val="FFCC00">
                  <a:shade val="67500"/>
                  <a:satMod val="115000"/>
                  <a:alpha val="74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68487" cy="6879330"/>
            </a:xfrm>
            <a:custGeom>
              <a:avLst/>
              <a:gdLst/>
              <a:ahLst/>
              <a:cxnLst/>
              <a:rect l="l" t="t" r="r" b="b"/>
              <a:pathLst>
                <a:path w="1468487" h="6555925">
                  <a:moveTo>
                    <a:pt x="1344027" y="6555925"/>
                  </a:moveTo>
                  <a:lnTo>
                    <a:pt x="124460" y="6555925"/>
                  </a:lnTo>
                  <a:cubicBezTo>
                    <a:pt x="55880" y="6555925"/>
                    <a:pt x="0" y="6500045"/>
                    <a:pt x="0" y="6431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6431466"/>
                  </a:lnTo>
                  <a:cubicBezTo>
                    <a:pt x="1468487" y="6500046"/>
                    <a:pt x="1412607" y="6555925"/>
                    <a:pt x="1344027" y="655592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28"/>
          <p:cNvGrpSpPr/>
          <p:nvPr/>
        </p:nvGrpSpPr>
        <p:grpSpPr>
          <a:xfrm>
            <a:off x="9144001" y="4305300"/>
            <a:ext cx="847666" cy="3915308"/>
            <a:chOff x="0" y="0"/>
            <a:chExt cx="1468487" cy="5547097"/>
          </a:xfrm>
          <a:gradFill flip="none" rotWithShape="1">
            <a:gsLst>
              <a:gs pos="50000">
                <a:srgbClr val="FFCC00">
                  <a:shade val="67500"/>
                  <a:satMod val="115000"/>
                  <a:alpha val="80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68487" cy="5547097"/>
            </a:xfrm>
            <a:custGeom>
              <a:avLst/>
              <a:gdLst/>
              <a:ahLst/>
              <a:cxnLst/>
              <a:rect l="l" t="t" r="r" b="b"/>
              <a:pathLst>
                <a:path w="1468487" h="5547097">
                  <a:moveTo>
                    <a:pt x="1344027" y="5547097"/>
                  </a:moveTo>
                  <a:lnTo>
                    <a:pt x="124460" y="5547097"/>
                  </a:lnTo>
                  <a:cubicBezTo>
                    <a:pt x="55880" y="5547097"/>
                    <a:pt x="0" y="5491217"/>
                    <a:pt x="0" y="54226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5422637"/>
                  </a:lnTo>
                  <a:cubicBezTo>
                    <a:pt x="1468487" y="5491217"/>
                    <a:pt x="1412607" y="5547097"/>
                    <a:pt x="1344027" y="5547097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0" name="Group 30"/>
          <p:cNvGrpSpPr/>
          <p:nvPr/>
        </p:nvGrpSpPr>
        <p:grpSpPr>
          <a:xfrm>
            <a:off x="14376235" y="4414173"/>
            <a:ext cx="847666" cy="3806433"/>
            <a:chOff x="0" y="0"/>
            <a:chExt cx="1468487" cy="4231061"/>
          </a:xfrm>
          <a:gradFill flip="none" rotWithShape="1">
            <a:gsLst>
              <a:gs pos="0">
                <a:srgbClr val="C00000"/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2" name="Group 32"/>
          <p:cNvGrpSpPr/>
          <p:nvPr/>
        </p:nvGrpSpPr>
        <p:grpSpPr>
          <a:xfrm>
            <a:off x="6461481" y="3834498"/>
            <a:ext cx="847666" cy="4385980"/>
            <a:chOff x="0" y="0"/>
            <a:chExt cx="1468487" cy="4231061"/>
          </a:xfrm>
          <a:gradFill flip="none" rotWithShape="1">
            <a:gsLst>
              <a:gs pos="50000">
                <a:srgbClr val="FFCC00">
                  <a:shade val="67500"/>
                  <a:satMod val="115000"/>
                  <a:alpha val="78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34"/>
          <p:cNvGrpSpPr/>
          <p:nvPr/>
        </p:nvGrpSpPr>
        <p:grpSpPr>
          <a:xfrm>
            <a:off x="11760118" y="4558345"/>
            <a:ext cx="847666" cy="3662261"/>
            <a:chOff x="0" y="0"/>
            <a:chExt cx="1468487" cy="7494059"/>
          </a:xfrm>
          <a:gradFill flip="none" rotWithShape="1">
            <a:gsLst>
              <a:gs pos="50000">
                <a:srgbClr val="FFCC00">
                  <a:shade val="67500"/>
                  <a:satMod val="115000"/>
                  <a:alpha val="70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68487" cy="7494060"/>
            </a:xfrm>
            <a:custGeom>
              <a:avLst/>
              <a:gdLst/>
              <a:ahLst/>
              <a:cxnLst/>
              <a:rect l="l" t="t" r="r" b="b"/>
              <a:pathLst>
                <a:path w="1468487" h="7494060">
                  <a:moveTo>
                    <a:pt x="1344027" y="7494059"/>
                  </a:moveTo>
                  <a:lnTo>
                    <a:pt x="124460" y="7494059"/>
                  </a:lnTo>
                  <a:cubicBezTo>
                    <a:pt x="55880" y="7494059"/>
                    <a:pt x="0" y="7438179"/>
                    <a:pt x="0" y="736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7369599"/>
                  </a:lnTo>
                  <a:cubicBezTo>
                    <a:pt x="1468487" y="7438179"/>
                    <a:pt x="1412607" y="7494060"/>
                    <a:pt x="1344027" y="749406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6" name="TextBox 25"/>
          <p:cNvSpPr txBox="1"/>
          <p:nvPr/>
        </p:nvSpPr>
        <p:spPr>
          <a:xfrm>
            <a:off x="2229641" y="4148803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3000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4422400" y="4476166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2986</a:t>
            </a:r>
            <a:endParaRPr lang="de-DE" sz="2200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11821560" y="469161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2833</a:t>
            </a:r>
            <a:endParaRPr lang="de-DE" sz="22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9190167" y="4414174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3018</a:t>
            </a:r>
            <a:endParaRPr lang="de-DE" sz="22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6517926" y="3933359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3355</a:t>
            </a:r>
            <a:endParaRPr lang="de-DE" sz="22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3919913" y="4127458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smtClean="0"/>
              <a:t>3095</a:t>
            </a:r>
            <a:endParaRPr lang="de-DE" sz="2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604403" y="1447756"/>
            <a:ext cx="387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Klagen und Eilanträge</a:t>
            </a:r>
            <a:endParaRPr lang="de-DE" sz="3200" dirty="0"/>
          </a:p>
        </p:txBody>
      </p:sp>
      <p:sp>
        <p:nvSpPr>
          <p:cNvPr id="42" name="TextBox 25"/>
          <p:cNvSpPr txBox="1"/>
          <p:nvPr/>
        </p:nvSpPr>
        <p:spPr>
          <a:xfrm>
            <a:off x="2237065" y="3402338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3500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2223036" y="2656949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  <a:latin typeface="Aileron Regular"/>
              </a:rPr>
              <a:t>4</a:t>
            </a: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000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08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2586" y="7632032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50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3591" y="6675700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100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3591" y="5643492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150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3591" y="4611284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200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455549" y="2721296"/>
            <a:ext cx="2571750" cy="5888272"/>
            <a:chOff x="0" y="0"/>
            <a:chExt cx="2352385" cy="53860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558003" y="2723965"/>
            <a:ext cx="2571750" cy="5888272"/>
            <a:chOff x="0" y="0"/>
            <a:chExt cx="2352385" cy="53860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526623" y="2721296"/>
            <a:ext cx="2571750" cy="5888272"/>
            <a:chOff x="0" y="0"/>
            <a:chExt cx="2352385" cy="53860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398663" y="2723793"/>
            <a:ext cx="2571750" cy="5888272"/>
            <a:chOff x="0" y="0"/>
            <a:chExt cx="2352385" cy="53860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2622773" y="4088458"/>
            <a:ext cx="2442210" cy="4463218"/>
          </a:xfrm>
          <a:prstGeom prst="rect">
            <a:avLst/>
          </a:prstGeom>
          <a:gradFill flip="none" rotWithShape="1">
            <a:gsLst>
              <a:gs pos="48000">
                <a:srgbClr val="FFCC00">
                  <a:shade val="67500"/>
                  <a:satMod val="115000"/>
                  <a:alpha val="74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</p:sp>
      <p:sp>
        <p:nvSpPr>
          <p:cNvPr id="15" name="TextBox 15"/>
          <p:cNvSpPr txBox="1"/>
          <p:nvPr/>
        </p:nvSpPr>
        <p:spPr>
          <a:xfrm>
            <a:off x="2843753" y="8801100"/>
            <a:ext cx="200025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120" dirty="0" smtClean="0">
                <a:latin typeface="Aileron Regular"/>
              </a:rPr>
              <a:t>2017</a:t>
            </a:r>
            <a:endParaRPr lang="en-US" sz="2600" spc="120" dirty="0">
              <a:latin typeface="Aileron Regular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5599187" y="4381501"/>
            <a:ext cx="2442210" cy="4170175"/>
          </a:xfrm>
          <a:prstGeom prst="rect">
            <a:avLst/>
          </a:prstGeom>
          <a:gradFill>
            <a:gsLst>
              <a:gs pos="48000">
                <a:srgbClr val="FFCC00">
                  <a:shade val="67500"/>
                  <a:satMod val="115000"/>
                  <a:alpha val="74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</a:gradFill>
        </p:spPr>
      </p:sp>
      <p:sp>
        <p:nvSpPr>
          <p:cNvPr id="17" name="AutoShape 17"/>
          <p:cNvSpPr/>
          <p:nvPr/>
        </p:nvSpPr>
        <p:spPr>
          <a:xfrm>
            <a:off x="11508334" y="4897344"/>
            <a:ext cx="2442210" cy="3654332"/>
          </a:xfrm>
          <a:prstGeom prst="rect">
            <a:avLst/>
          </a:prstGeom>
          <a:gradFill>
            <a:gsLst>
              <a:gs pos="48000">
                <a:srgbClr val="FFCC00">
                  <a:shade val="67500"/>
                  <a:satMod val="115000"/>
                  <a:alpha val="74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</a:gradFill>
        </p:spPr>
      </p:sp>
      <p:sp>
        <p:nvSpPr>
          <p:cNvPr id="18" name="TextBox 18"/>
          <p:cNvSpPr txBox="1"/>
          <p:nvPr/>
        </p:nvSpPr>
        <p:spPr>
          <a:xfrm>
            <a:off x="5812373" y="8789783"/>
            <a:ext cx="200025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120" dirty="0" smtClean="0">
                <a:latin typeface="Aileron Regular"/>
              </a:rPr>
              <a:t>2018</a:t>
            </a:r>
            <a:endParaRPr lang="en-US" sz="2600" spc="120" dirty="0">
              <a:latin typeface="Aileron Regular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8512435" y="2721296"/>
            <a:ext cx="2571750" cy="5888272"/>
            <a:chOff x="0" y="0"/>
            <a:chExt cx="2352385" cy="53860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52385" cy="5386014"/>
            </a:xfrm>
            <a:custGeom>
              <a:avLst/>
              <a:gdLst/>
              <a:ahLst/>
              <a:cxnLst/>
              <a:rect l="l" t="t" r="r" b="b"/>
              <a:pathLst>
                <a:path w="2352385" h="5386014">
                  <a:moveTo>
                    <a:pt x="0" y="0"/>
                  </a:moveTo>
                  <a:lnTo>
                    <a:pt x="0" y="5386014"/>
                  </a:lnTo>
                  <a:lnTo>
                    <a:pt x="2352385" y="5386014"/>
                  </a:lnTo>
                  <a:lnTo>
                    <a:pt x="2352385" y="0"/>
                  </a:lnTo>
                  <a:lnTo>
                    <a:pt x="0" y="0"/>
                  </a:lnTo>
                  <a:close/>
                  <a:moveTo>
                    <a:pt x="2291425" y="5325054"/>
                  </a:moveTo>
                  <a:lnTo>
                    <a:pt x="59690" y="5325054"/>
                  </a:lnTo>
                  <a:lnTo>
                    <a:pt x="59690" y="59690"/>
                  </a:lnTo>
                  <a:lnTo>
                    <a:pt x="2291425" y="59690"/>
                  </a:lnTo>
                  <a:lnTo>
                    <a:pt x="2291425" y="532505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</p:sp>
      </p:grpSp>
      <p:sp>
        <p:nvSpPr>
          <p:cNvPr id="21" name="AutoShape 21"/>
          <p:cNvSpPr/>
          <p:nvPr/>
        </p:nvSpPr>
        <p:spPr>
          <a:xfrm>
            <a:off x="8576767" y="4771300"/>
            <a:ext cx="2442210" cy="3780376"/>
          </a:xfrm>
          <a:prstGeom prst="rect">
            <a:avLst/>
          </a:prstGeom>
          <a:gradFill>
            <a:gsLst>
              <a:gs pos="48000">
                <a:srgbClr val="FFCC00">
                  <a:shade val="67500"/>
                  <a:satMod val="115000"/>
                  <a:alpha val="74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</a:gradFill>
        </p:spPr>
      </p:sp>
      <p:sp>
        <p:nvSpPr>
          <p:cNvPr id="22" name="AutoShape 22"/>
          <p:cNvSpPr/>
          <p:nvPr/>
        </p:nvSpPr>
        <p:spPr>
          <a:xfrm>
            <a:off x="14463433" y="4254679"/>
            <a:ext cx="2442210" cy="4317143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</a:gradFill>
        </p:spPr>
      </p:sp>
      <p:sp>
        <p:nvSpPr>
          <p:cNvPr id="23" name="TextBox 23"/>
          <p:cNvSpPr txBox="1"/>
          <p:nvPr/>
        </p:nvSpPr>
        <p:spPr>
          <a:xfrm>
            <a:off x="8797747" y="8789783"/>
            <a:ext cx="200025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120" dirty="0" smtClean="0">
                <a:latin typeface="Aileron Regular"/>
              </a:rPr>
              <a:t>2019</a:t>
            </a:r>
            <a:endParaRPr lang="en-US" sz="2600" spc="120" dirty="0">
              <a:latin typeface="Aileron Regula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741299" y="8789784"/>
            <a:ext cx="200025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120" dirty="0" smtClean="0">
                <a:latin typeface="Aileron Regular"/>
              </a:rPr>
              <a:t>2020</a:t>
            </a:r>
            <a:endParaRPr lang="en-US" sz="2600" spc="120" dirty="0">
              <a:latin typeface="Aileron Regula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684413" y="8612064"/>
            <a:ext cx="2000250" cy="60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2"/>
              </a:lnSpc>
            </a:pPr>
            <a:r>
              <a:rPr lang="en-US" sz="2600" b="1" spc="183" dirty="0" smtClean="0">
                <a:latin typeface="Aileron Regular"/>
              </a:rPr>
              <a:t>2021</a:t>
            </a:r>
            <a:endParaRPr lang="en-US" sz="2600" b="1" spc="183" dirty="0">
              <a:latin typeface="Aileron Regular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40328" y="1047544"/>
            <a:ext cx="16230600" cy="51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 err="1">
                <a:solidFill>
                  <a:srgbClr val="1B1B1B"/>
                </a:solidFill>
                <a:latin typeface="Aileron Heavy"/>
              </a:rPr>
              <a:t>Entwicklung</a:t>
            </a:r>
            <a:r>
              <a:rPr lang="en-US" sz="3600" dirty="0">
                <a:solidFill>
                  <a:srgbClr val="1B1B1B"/>
                </a:solidFill>
                <a:latin typeface="Aileron Heavy"/>
              </a:rPr>
              <a:t> der </a:t>
            </a:r>
            <a:r>
              <a:rPr lang="en-US" sz="3600" dirty="0" err="1">
                <a:solidFill>
                  <a:srgbClr val="1B1B1B"/>
                </a:solidFill>
                <a:latin typeface="Aileron Heavy"/>
              </a:rPr>
              <a:t>Eingänge</a:t>
            </a:r>
            <a:r>
              <a:rPr lang="en-US" sz="3600" dirty="0">
                <a:solidFill>
                  <a:srgbClr val="1B1B1B"/>
                </a:solidFill>
                <a:latin typeface="Aileron Heavy"/>
              </a:rPr>
              <a:t> von </a:t>
            </a:r>
            <a:r>
              <a:rPr lang="en-US" sz="3600" dirty="0" err="1">
                <a:solidFill>
                  <a:srgbClr val="1B1B1B"/>
                </a:solidFill>
                <a:latin typeface="Aileron Heavy"/>
              </a:rPr>
              <a:t>Eilanträgen</a:t>
            </a:r>
            <a:r>
              <a:rPr lang="en-US" sz="3600" dirty="0">
                <a:solidFill>
                  <a:srgbClr val="1B1B1B"/>
                </a:solidFill>
                <a:latin typeface="Aileron Heavy"/>
              </a:rPr>
              <a:t> </a:t>
            </a:r>
            <a:r>
              <a:rPr lang="en-US" sz="3600" dirty="0" err="1">
                <a:solidFill>
                  <a:srgbClr val="1B1B1B"/>
                </a:solidFill>
                <a:latin typeface="Aileron Heavy"/>
              </a:rPr>
              <a:t>seit</a:t>
            </a:r>
            <a:r>
              <a:rPr lang="en-US" sz="3600" dirty="0">
                <a:solidFill>
                  <a:srgbClr val="1B1B1B"/>
                </a:solidFill>
                <a:latin typeface="Aileron Heavy"/>
              </a:rPr>
              <a:t> 2017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1183591" y="3666290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250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183591" y="2721296"/>
            <a:ext cx="920136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487887" y="420582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240</a:t>
            </a:r>
            <a:endParaRPr lang="de-DE" sz="22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6506164" y="453669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230</a:t>
            </a:r>
            <a:endParaRPr lang="de-DE" sz="22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9491538" y="488370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210</a:t>
            </a:r>
            <a:endParaRPr lang="de-DE" sz="2200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12423105" y="4967583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204</a:t>
            </a:r>
            <a:endParaRPr lang="de-DE" sz="22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15378204" y="431322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236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12670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4183561" y="174109"/>
            <a:ext cx="14104439" cy="1663975"/>
            <a:chOff x="2339235" y="-1139454"/>
            <a:chExt cx="10458023" cy="2218633"/>
          </a:xfrm>
        </p:grpSpPr>
        <p:sp>
          <p:nvSpPr>
            <p:cNvPr id="41" name="TextBox 41"/>
            <p:cNvSpPr txBox="1"/>
            <p:nvPr/>
          </p:nvSpPr>
          <p:spPr>
            <a:xfrm>
              <a:off x="3465322" y="-1139454"/>
              <a:ext cx="9331936" cy="1388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600"/>
                </a:lnSpc>
                <a:spcBef>
                  <a:spcPct val="0"/>
                </a:spcBef>
              </a:pPr>
              <a:r>
                <a:rPr lang="en-US" sz="4000" dirty="0" err="1">
                  <a:solidFill>
                    <a:srgbClr val="1B1B1B"/>
                  </a:solidFill>
                  <a:latin typeface="Aileron Heavy"/>
                </a:rPr>
                <a:t>Entwicklung</a:t>
              </a:r>
              <a:r>
                <a:rPr lang="en-US" sz="4000" dirty="0">
                  <a:solidFill>
                    <a:srgbClr val="1B1B1B"/>
                  </a:solidFill>
                  <a:latin typeface="Aileron Heavy"/>
                </a:rPr>
                <a:t> der </a:t>
              </a:r>
              <a:r>
                <a:rPr lang="en-US" sz="4000" dirty="0" err="1">
                  <a:solidFill>
                    <a:srgbClr val="1B1B1B"/>
                  </a:solidFill>
                  <a:latin typeface="Aileron Heavy"/>
                </a:rPr>
                <a:t>Eingänge</a:t>
              </a:r>
              <a:endParaRPr lang="en-US" sz="4000" dirty="0">
                <a:solidFill>
                  <a:srgbClr val="1B1B1B"/>
                </a:solidFill>
                <a:latin typeface="Aileron Heavy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339235" y="497823"/>
              <a:ext cx="7299538" cy="5813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380"/>
                </a:lnSpc>
                <a:spcBef>
                  <a:spcPct val="0"/>
                </a:spcBef>
              </a:pPr>
              <a:r>
                <a:rPr lang="en-US" sz="2600" dirty="0" err="1" smtClean="0">
                  <a:solidFill>
                    <a:srgbClr val="1B1B1B"/>
                  </a:solidFill>
                  <a:latin typeface="IBM Plex Sans"/>
                </a:rPr>
                <a:t>Klagen</a:t>
              </a:r>
              <a:r>
                <a:rPr lang="en-US" sz="2600" dirty="0" smtClean="0">
                  <a:solidFill>
                    <a:srgbClr val="1B1B1B"/>
                  </a:solidFill>
                  <a:latin typeface="IBM Plex Sans"/>
                </a:rPr>
                <a:t> und </a:t>
              </a:r>
              <a:r>
                <a:rPr lang="en-US" sz="2600" dirty="0" err="1" smtClean="0">
                  <a:solidFill>
                    <a:srgbClr val="1B1B1B"/>
                  </a:solidFill>
                  <a:latin typeface="IBM Plex Sans"/>
                </a:rPr>
                <a:t>Eilanträge</a:t>
              </a:r>
              <a:r>
                <a:rPr lang="en-US" sz="2600" dirty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600" dirty="0" smtClean="0">
                  <a:solidFill>
                    <a:srgbClr val="1B1B1B"/>
                  </a:solidFill>
                  <a:latin typeface="IBM Plex Sans"/>
                </a:rPr>
                <a:t>in den </a:t>
              </a:r>
              <a:r>
                <a:rPr lang="en-US" sz="2600" dirty="0" err="1" smtClean="0">
                  <a:solidFill>
                    <a:srgbClr val="1B1B1B"/>
                  </a:solidFill>
                  <a:latin typeface="IBM Plex Sans"/>
                </a:rPr>
                <a:t>einzelnen</a:t>
              </a:r>
              <a:r>
                <a:rPr lang="en-US" sz="2600" dirty="0" smtClean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600" dirty="0" err="1" smtClean="0">
                  <a:solidFill>
                    <a:srgbClr val="1B1B1B"/>
                  </a:solidFill>
                  <a:latin typeface="IBM Plex Sans"/>
                </a:rPr>
                <a:t>Rechtsgebieten</a:t>
              </a:r>
              <a:r>
                <a:rPr lang="en-US" sz="2600" dirty="0" smtClean="0">
                  <a:solidFill>
                    <a:srgbClr val="1B1B1B"/>
                  </a:solidFill>
                  <a:latin typeface="IBM Plex Sans"/>
                </a:rPr>
                <a:t> </a:t>
              </a:r>
              <a:r>
                <a:rPr lang="en-US" sz="2600" dirty="0" err="1" smtClean="0">
                  <a:solidFill>
                    <a:srgbClr val="1B1B1B"/>
                  </a:solidFill>
                  <a:latin typeface="IBM Plex Sans"/>
                </a:rPr>
                <a:t>seit</a:t>
              </a:r>
              <a:r>
                <a:rPr lang="en-US" sz="2600" dirty="0" smtClean="0">
                  <a:solidFill>
                    <a:srgbClr val="1B1B1B"/>
                  </a:solidFill>
                  <a:latin typeface="IBM Plex Sans"/>
                </a:rPr>
                <a:t> 2017</a:t>
              </a:r>
              <a:endParaRPr lang="en-US" sz="2600" dirty="0">
                <a:solidFill>
                  <a:srgbClr val="1B1B1B"/>
                </a:solidFill>
                <a:latin typeface="IBM Plex Sans"/>
              </a:endParaRPr>
            </a:p>
          </p:txBody>
        </p:sp>
      </p:grpSp>
      <p:graphicFrame>
        <p:nvGraphicFramePr>
          <p:cNvPr id="83" name="Diagramm 82"/>
          <p:cNvGraphicFramePr/>
          <p:nvPr>
            <p:extLst>
              <p:ext uri="{D42A27DB-BD31-4B8C-83A1-F6EECF244321}">
                <p14:modId xmlns:p14="http://schemas.microsoft.com/office/powerpoint/2010/main" val="120098229"/>
              </p:ext>
            </p:extLst>
          </p:nvPr>
        </p:nvGraphicFramePr>
        <p:xfrm>
          <a:off x="228600" y="1638300"/>
          <a:ext cx="17754600" cy="83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19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727" y="3276743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b="1" spc="119" dirty="0" smtClean="0">
                <a:solidFill>
                  <a:srgbClr val="191919"/>
                </a:solidFill>
                <a:latin typeface="Aileron Regular"/>
              </a:rPr>
              <a:t>2021</a:t>
            </a:r>
            <a:endParaRPr lang="en-US" sz="2399" b="1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726" y="4472597"/>
            <a:ext cx="3393837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6"/>
              </a:lnSpc>
            </a:pPr>
            <a:r>
              <a:rPr lang="en-US" sz="2471" spc="123" dirty="0" smtClean="0">
                <a:solidFill>
                  <a:srgbClr val="191919"/>
                </a:solidFill>
                <a:latin typeface="Aileron Regular"/>
              </a:rPr>
              <a:t>2020</a:t>
            </a:r>
            <a:endParaRPr lang="en-US" sz="2471" spc="123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726" y="5669117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2019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726" y="6881527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2018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725" y="8093937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2017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15000" y="9138038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100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57427" y="9123700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200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6649" y="9123699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875871" y="9123698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400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814311" y="9123697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500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45824" y="9113788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600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3200400" y="3156939"/>
            <a:ext cx="13411200" cy="5515752"/>
            <a:chOff x="0" y="0"/>
            <a:chExt cx="16594691" cy="735433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1597602"/>
              <a:ext cx="16594691" cy="963927"/>
              <a:chOff x="0" y="0"/>
              <a:chExt cx="12550184" cy="7289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4792807"/>
              <a:ext cx="16594691" cy="963927"/>
              <a:chOff x="0" y="0"/>
              <a:chExt cx="12550184" cy="7289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16594691" cy="963927"/>
              <a:chOff x="0" y="0"/>
              <a:chExt cx="12550184" cy="72899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3195204"/>
              <a:ext cx="16594691" cy="963927"/>
              <a:chOff x="0" y="0"/>
              <a:chExt cx="12550184" cy="72899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6390409"/>
              <a:ext cx="16594691" cy="963927"/>
              <a:chOff x="0" y="0"/>
              <a:chExt cx="12550184" cy="72899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3200400" y="7949746"/>
            <a:ext cx="12496800" cy="722945"/>
            <a:chOff x="0" y="0"/>
            <a:chExt cx="7221493" cy="728996"/>
          </a:xfrm>
          <a:gradFill>
            <a:gsLst>
              <a:gs pos="9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21493" cy="728996"/>
            </a:xfrm>
            <a:custGeom>
              <a:avLst/>
              <a:gdLst/>
              <a:ahLst/>
              <a:cxnLst/>
              <a:rect l="l" t="t" r="r" b="b"/>
              <a:pathLst>
                <a:path w="7221493" h="728996">
                  <a:moveTo>
                    <a:pt x="709703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97033" y="0"/>
                  </a:lnTo>
                  <a:cubicBezTo>
                    <a:pt x="7165613" y="0"/>
                    <a:pt x="7221493" y="55880"/>
                    <a:pt x="7221493" y="124460"/>
                  </a:cubicBezTo>
                  <a:lnTo>
                    <a:pt x="7221493" y="604536"/>
                  </a:lnTo>
                  <a:cubicBezTo>
                    <a:pt x="7221493" y="673116"/>
                    <a:pt x="7165613" y="728996"/>
                    <a:pt x="7097033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6" name="Group 26"/>
          <p:cNvGrpSpPr/>
          <p:nvPr/>
        </p:nvGrpSpPr>
        <p:grpSpPr>
          <a:xfrm>
            <a:off x="3200400" y="6751544"/>
            <a:ext cx="11710763" cy="722945"/>
            <a:chOff x="0" y="0"/>
            <a:chExt cx="12235623" cy="728996"/>
          </a:xfrm>
          <a:gradFill>
            <a:gsLst>
              <a:gs pos="9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235624" cy="728996"/>
            </a:xfrm>
            <a:custGeom>
              <a:avLst/>
              <a:gdLst/>
              <a:ahLst/>
              <a:cxnLst/>
              <a:rect l="l" t="t" r="r" b="b"/>
              <a:pathLst>
                <a:path w="12235624" h="728996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28"/>
          <p:cNvGrpSpPr/>
          <p:nvPr/>
        </p:nvGrpSpPr>
        <p:grpSpPr>
          <a:xfrm>
            <a:off x="3200400" y="4355141"/>
            <a:ext cx="12496800" cy="722945"/>
            <a:chOff x="0" y="0"/>
            <a:chExt cx="5287940" cy="728996"/>
          </a:xfrm>
          <a:gradFill>
            <a:gsLst>
              <a:gs pos="9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5287940" cy="728996"/>
            </a:xfrm>
            <a:custGeom>
              <a:avLst/>
              <a:gdLst/>
              <a:ahLst/>
              <a:cxnLst/>
              <a:rect l="l" t="t" r="r" b="b"/>
              <a:pathLst>
                <a:path w="5287940" h="728996">
                  <a:moveTo>
                    <a:pt x="516348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63480" y="0"/>
                  </a:lnTo>
                  <a:cubicBezTo>
                    <a:pt x="5232060" y="0"/>
                    <a:pt x="5287940" y="55880"/>
                    <a:pt x="5287940" y="124460"/>
                  </a:cubicBezTo>
                  <a:lnTo>
                    <a:pt x="5287940" y="604536"/>
                  </a:lnTo>
                  <a:cubicBezTo>
                    <a:pt x="5287940" y="673116"/>
                    <a:pt x="5232060" y="728996"/>
                    <a:pt x="5163480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0" name="Group 30"/>
          <p:cNvGrpSpPr/>
          <p:nvPr/>
        </p:nvGrpSpPr>
        <p:grpSpPr>
          <a:xfrm>
            <a:off x="3200400" y="5553342"/>
            <a:ext cx="11887200" cy="722945"/>
            <a:chOff x="0" y="0"/>
            <a:chExt cx="8800611" cy="728996"/>
          </a:xfrm>
          <a:gradFill>
            <a:gsLst>
              <a:gs pos="13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8800611" cy="728996"/>
            </a:xfrm>
            <a:custGeom>
              <a:avLst/>
              <a:gdLst/>
              <a:ahLst/>
              <a:cxnLst/>
              <a:rect l="l" t="t" r="r" b="b"/>
              <a:pathLst>
                <a:path w="8800611" h="728996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2" name="Group 32"/>
          <p:cNvGrpSpPr/>
          <p:nvPr/>
        </p:nvGrpSpPr>
        <p:grpSpPr>
          <a:xfrm>
            <a:off x="3200401" y="3179556"/>
            <a:ext cx="10744200" cy="722945"/>
            <a:chOff x="0" y="0"/>
            <a:chExt cx="10350031" cy="728996"/>
          </a:xfrm>
          <a:gradFill>
            <a:gsLst>
              <a:gs pos="13000">
                <a:schemeClr val="accent6">
                  <a:lumMod val="75000"/>
                </a:scheme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34"/>
          <p:cNvGrpSpPr/>
          <p:nvPr/>
        </p:nvGrpSpPr>
        <p:grpSpPr>
          <a:xfrm>
            <a:off x="1061765" y="898894"/>
            <a:ext cx="16388035" cy="1609331"/>
            <a:chOff x="0" y="261900"/>
            <a:chExt cx="21850713" cy="2145774"/>
          </a:xfrm>
        </p:grpSpPr>
        <p:sp>
          <p:nvSpPr>
            <p:cNvPr id="35" name="TextBox 35"/>
            <p:cNvSpPr txBox="1"/>
            <p:nvPr/>
          </p:nvSpPr>
          <p:spPr>
            <a:xfrm>
              <a:off x="0" y="1828977"/>
              <a:ext cx="216408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err="1" smtClean="0">
                  <a:solidFill>
                    <a:srgbClr val="191919"/>
                  </a:solidFill>
                  <a:latin typeface="Aileron Regular"/>
                </a:rPr>
                <a:t>Vergleich</a:t>
              </a: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dirty="0" err="1" smtClean="0">
                  <a:solidFill>
                    <a:srgbClr val="191919"/>
                  </a:solidFill>
                  <a:latin typeface="Aileron Regular"/>
                </a:rPr>
                <a:t>Geschäftsjahr</a:t>
              </a: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 2021 </a:t>
              </a:r>
              <a:r>
                <a:rPr lang="en-US" sz="2600" dirty="0" err="1" smtClean="0">
                  <a:solidFill>
                    <a:srgbClr val="191919"/>
                  </a:solidFill>
                  <a:latin typeface="Aileron Regular"/>
                </a:rPr>
                <a:t>zu</a:t>
              </a: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 den </a:t>
              </a:r>
              <a:r>
                <a:rPr lang="en-US" sz="2600" dirty="0" err="1" smtClean="0">
                  <a:solidFill>
                    <a:srgbClr val="191919"/>
                  </a:solidFill>
                  <a:latin typeface="Aileron Regular"/>
                </a:rPr>
                <a:t>Vorjahren</a:t>
              </a: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 ab 2017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09913" y="261900"/>
              <a:ext cx="21640800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Eingänge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 (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Klagen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 und 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Eilanträge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) in 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Angelegenheiten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/>
              </a:r>
              <a:br>
                <a:rPr lang="en-US" sz="3600" dirty="0" smtClean="0">
                  <a:solidFill>
                    <a:srgbClr val="1B1B1B"/>
                  </a:solidFill>
                  <a:latin typeface="Aileron Heavy"/>
                </a:rPr>
              </a:b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nach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 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dem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 SGB II – 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Hartz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 IV</a:t>
              </a:r>
              <a:endParaRPr lang="en-US" sz="3600" spc="-72" dirty="0">
                <a:solidFill>
                  <a:srgbClr val="37C9EF"/>
                </a:solidFill>
                <a:latin typeface="Aileron Heavy Bold"/>
              </a:endParaRPr>
            </a:p>
          </p:txBody>
        </p:sp>
      </p:grpSp>
      <p:sp>
        <p:nvSpPr>
          <p:cNvPr id="37" name="TextBox 12"/>
          <p:cNvSpPr txBox="1"/>
          <p:nvPr/>
        </p:nvSpPr>
        <p:spPr>
          <a:xfrm>
            <a:off x="15544613" y="9113789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  <a:latin typeface="Aileron Regular"/>
              </a:rPr>
              <a:t>7</a:t>
            </a: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4911163" y="8094665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667</a:t>
            </a:r>
            <a:endParaRPr lang="de-DE" sz="22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14137076" y="689757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622</a:t>
            </a:r>
            <a:endParaRPr lang="de-DE" sz="22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14326204" y="570297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644</a:t>
            </a:r>
            <a:endParaRPr lang="de-DE" sz="22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14931945" y="4540479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667</a:t>
            </a:r>
            <a:endParaRPr lang="de-DE" sz="22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13172056" y="332558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566</a:t>
            </a:r>
            <a:endParaRPr lang="de-DE" sz="2200" b="1" dirty="0"/>
          </a:p>
        </p:txBody>
      </p:sp>
    </p:spTree>
    <p:extLst>
      <p:ext uri="{BB962C8B-B14F-4D97-AF65-F5344CB8AC3E}">
        <p14:creationId xmlns:p14="http://schemas.microsoft.com/office/powerpoint/2010/main" val="21197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727" y="3276743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b="1" spc="119" dirty="0" smtClean="0">
                <a:solidFill>
                  <a:srgbClr val="191919"/>
                </a:solidFill>
                <a:latin typeface="Aileron Regular"/>
              </a:rPr>
              <a:t>2021</a:t>
            </a:r>
            <a:endParaRPr lang="en-US" sz="2399" b="1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726" y="4472597"/>
            <a:ext cx="3393837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6"/>
              </a:lnSpc>
            </a:pPr>
            <a:r>
              <a:rPr lang="en-US" sz="2471" spc="123" dirty="0" smtClean="0">
                <a:solidFill>
                  <a:srgbClr val="191919"/>
                </a:solidFill>
                <a:latin typeface="Aileron Regular"/>
              </a:rPr>
              <a:t>2020</a:t>
            </a:r>
            <a:endParaRPr lang="en-US" sz="2471" spc="123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726" y="5669117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2019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726" y="6881527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2018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725" y="8093937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  <a:latin typeface="Aileron Regular"/>
              </a:rPr>
              <a:t>2017</a:t>
            </a:r>
            <a:endParaRPr lang="en-US" sz="2399" spc="119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58575" y="9111285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100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26229" y="9104834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200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42442" y="9111283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11613" y="9104828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400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26771" y="9111282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500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241929" y="9104829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600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3200400" y="3156939"/>
            <a:ext cx="13411200" cy="5515752"/>
            <a:chOff x="0" y="0"/>
            <a:chExt cx="16594691" cy="735433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1597602"/>
              <a:ext cx="16594691" cy="963927"/>
              <a:chOff x="0" y="0"/>
              <a:chExt cx="12550184" cy="7289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4792807"/>
              <a:ext cx="16594691" cy="963927"/>
              <a:chOff x="0" y="0"/>
              <a:chExt cx="12550184" cy="7289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16594691" cy="963927"/>
              <a:chOff x="0" y="0"/>
              <a:chExt cx="12550184" cy="72899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3195204"/>
              <a:ext cx="16594691" cy="963927"/>
              <a:chOff x="0" y="0"/>
              <a:chExt cx="12550184" cy="72899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6390409"/>
              <a:ext cx="16594691" cy="963927"/>
              <a:chOff x="0" y="0"/>
              <a:chExt cx="12550184" cy="72899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3200400" y="7949746"/>
            <a:ext cx="7696200" cy="722945"/>
            <a:chOff x="0" y="0"/>
            <a:chExt cx="7221493" cy="728996"/>
          </a:xfrm>
          <a:gradFill>
            <a:gsLst>
              <a:gs pos="9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21493" cy="728996"/>
            </a:xfrm>
            <a:custGeom>
              <a:avLst/>
              <a:gdLst/>
              <a:ahLst/>
              <a:cxnLst/>
              <a:rect l="l" t="t" r="r" b="b"/>
              <a:pathLst>
                <a:path w="7221493" h="728996">
                  <a:moveTo>
                    <a:pt x="709703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97033" y="0"/>
                  </a:lnTo>
                  <a:cubicBezTo>
                    <a:pt x="7165613" y="0"/>
                    <a:pt x="7221493" y="55880"/>
                    <a:pt x="7221493" y="124460"/>
                  </a:cubicBezTo>
                  <a:lnTo>
                    <a:pt x="7221493" y="604536"/>
                  </a:lnTo>
                  <a:cubicBezTo>
                    <a:pt x="7221493" y="673116"/>
                    <a:pt x="7165613" y="728996"/>
                    <a:pt x="7097033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6" name="Group 26"/>
          <p:cNvGrpSpPr/>
          <p:nvPr/>
        </p:nvGrpSpPr>
        <p:grpSpPr>
          <a:xfrm>
            <a:off x="3200400" y="6751544"/>
            <a:ext cx="12649200" cy="722945"/>
            <a:chOff x="0" y="0"/>
            <a:chExt cx="12235623" cy="728996"/>
          </a:xfrm>
          <a:gradFill>
            <a:gsLst>
              <a:gs pos="9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235624" cy="728996"/>
            </a:xfrm>
            <a:custGeom>
              <a:avLst/>
              <a:gdLst/>
              <a:ahLst/>
              <a:cxnLst/>
              <a:rect l="l" t="t" r="r" b="b"/>
              <a:pathLst>
                <a:path w="12235624" h="728996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28"/>
          <p:cNvGrpSpPr/>
          <p:nvPr/>
        </p:nvGrpSpPr>
        <p:grpSpPr>
          <a:xfrm>
            <a:off x="3200400" y="4355141"/>
            <a:ext cx="8915400" cy="722945"/>
            <a:chOff x="0" y="0"/>
            <a:chExt cx="5287940" cy="728996"/>
          </a:xfrm>
          <a:gradFill>
            <a:gsLst>
              <a:gs pos="9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5287940" cy="728996"/>
            </a:xfrm>
            <a:custGeom>
              <a:avLst/>
              <a:gdLst/>
              <a:ahLst/>
              <a:cxnLst/>
              <a:rect l="l" t="t" r="r" b="b"/>
              <a:pathLst>
                <a:path w="5287940" h="728996">
                  <a:moveTo>
                    <a:pt x="516348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63480" y="0"/>
                  </a:lnTo>
                  <a:cubicBezTo>
                    <a:pt x="5232060" y="0"/>
                    <a:pt x="5287940" y="55880"/>
                    <a:pt x="5287940" y="124460"/>
                  </a:cubicBezTo>
                  <a:lnTo>
                    <a:pt x="5287940" y="604536"/>
                  </a:lnTo>
                  <a:cubicBezTo>
                    <a:pt x="5287940" y="673116"/>
                    <a:pt x="5232060" y="728996"/>
                    <a:pt x="5163480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0" name="Group 30"/>
          <p:cNvGrpSpPr/>
          <p:nvPr/>
        </p:nvGrpSpPr>
        <p:grpSpPr>
          <a:xfrm>
            <a:off x="3200401" y="5553342"/>
            <a:ext cx="11192728" cy="722945"/>
            <a:chOff x="0" y="0"/>
            <a:chExt cx="8800611" cy="728996"/>
          </a:xfrm>
          <a:gradFill>
            <a:gsLst>
              <a:gs pos="13000">
                <a:srgbClr val="DDAE38">
                  <a:alpha val="68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8800611" cy="728996"/>
            </a:xfrm>
            <a:custGeom>
              <a:avLst/>
              <a:gdLst/>
              <a:ahLst/>
              <a:cxnLst/>
              <a:rect l="l" t="t" r="r" b="b"/>
              <a:pathLst>
                <a:path w="8800611" h="728996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2" name="Group 32"/>
          <p:cNvGrpSpPr/>
          <p:nvPr/>
        </p:nvGrpSpPr>
        <p:grpSpPr>
          <a:xfrm>
            <a:off x="3200401" y="3179556"/>
            <a:ext cx="10210800" cy="722945"/>
            <a:chOff x="0" y="0"/>
            <a:chExt cx="10350031" cy="728996"/>
          </a:xfrm>
          <a:gradFill>
            <a:gsLst>
              <a:gs pos="13000">
                <a:schemeClr val="accent6">
                  <a:lumMod val="75000"/>
                </a:scheme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34"/>
          <p:cNvGrpSpPr/>
          <p:nvPr/>
        </p:nvGrpSpPr>
        <p:grpSpPr>
          <a:xfrm>
            <a:off x="1061765" y="898894"/>
            <a:ext cx="16388035" cy="1609331"/>
            <a:chOff x="0" y="261900"/>
            <a:chExt cx="21850713" cy="2145774"/>
          </a:xfrm>
        </p:grpSpPr>
        <p:sp>
          <p:nvSpPr>
            <p:cNvPr id="35" name="TextBox 35"/>
            <p:cNvSpPr txBox="1"/>
            <p:nvPr/>
          </p:nvSpPr>
          <p:spPr>
            <a:xfrm>
              <a:off x="0" y="1828977"/>
              <a:ext cx="216408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err="1" smtClean="0">
                  <a:solidFill>
                    <a:srgbClr val="191919"/>
                  </a:solidFill>
                  <a:latin typeface="Aileron Regular"/>
                </a:rPr>
                <a:t>Vergleich</a:t>
              </a: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 </a:t>
              </a:r>
              <a:r>
                <a:rPr lang="en-US" sz="2600" dirty="0" err="1" smtClean="0">
                  <a:solidFill>
                    <a:srgbClr val="191919"/>
                  </a:solidFill>
                  <a:latin typeface="Aileron Regular"/>
                </a:rPr>
                <a:t>Geschäftsjahr</a:t>
              </a: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 2021 </a:t>
              </a:r>
              <a:r>
                <a:rPr lang="en-US" sz="2600" dirty="0" err="1" smtClean="0">
                  <a:solidFill>
                    <a:srgbClr val="191919"/>
                  </a:solidFill>
                  <a:latin typeface="Aileron Regular"/>
                </a:rPr>
                <a:t>zu</a:t>
              </a: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 den </a:t>
              </a:r>
              <a:r>
                <a:rPr lang="en-US" sz="2600" dirty="0" err="1" smtClean="0">
                  <a:solidFill>
                    <a:srgbClr val="191919"/>
                  </a:solidFill>
                  <a:latin typeface="Aileron Regular"/>
                </a:rPr>
                <a:t>Vorjahren</a:t>
              </a: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 ab 2017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09913" y="261900"/>
              <a:ext cx="21640800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Eingänge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 (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Klagen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 und 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Eilanträge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) in 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Angelegenheiten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/>
              </a:r>
              <a:br>
                <a:rPr lang="en-US" sz="3600" dirty="0" smtClean="0">
                  <a:solidFill>
                    <a:srgbClr val="1B1B1B"/>
                  </a:solidFill>
                  <a:latin typeface="Aileron Heavy"/>
                </a:rPr>
              </a:b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der 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Kranken</a:t>
              </a:r>
              <a:r>
                <a:rPr lang="en-US" sz="3600" dirty="0" smtClean="0">
                  <a:solidFill>
                    <a:srgbClr val="1B1B1B"/>
                  </a:solidFill>
                  <a:latin typeface="Aileron Heavy"/>
                </a:rPr>
                <a:t>- und </a:t>
              </a:r>
              <a:r>
                <a:rPr lang="en-US" sz="3600" dirty="0" err="1" smtClean="0">
                  <a:solidFill>
                    <a:srgbClr val="1B1B1B"/>
                  </a:solidFill>
                  <a:latin typeface="Aileron Heavy"/>
                </a:rPr>
                <a:t>Pflegeversicherung</a:t>
              </a:r>
              <a:endParaRPr lang="en-US" sz="3600" spc="-72" dirty="0">
                <a:solidFill>
                  <a:srgbClr val="37C9EF"/>
                </a:solidFill>
                <a:latin typeface="Aileron Heavy Bold"/>
              </a:endParaRPr>
            </a:p>
          </p:txBody>
        </p:sp>
      </p:grpSp>
      <p:sp>
        <p:nvSpPr>
          <p:cNvPr id="37" name="TextBox 12"/>
          <p:cNvSpPr txBox="1"/>
          <p:nvPr/>
        </p:nvSpPr>
        <p:spPr>
          <a:xfrm>
            <a:off x="13909583" y="9104830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  <a:latin typeface="Aileron Regular"/>
              </a:rPr>
              <a:t>7</a:t>
            </a: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220437" y="809038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476</a:t>
            </a:r>
            <a:endParaRPr lang="de-DE" sz="22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15139809" y="689757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774</a:t>
            </a:r>
            <a:endParaRPr lang="de-DE" sz="22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13694981" y="5699370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674</a:t>
            </a:r>
            <a:endParaRPr lang="de-DE" sz="22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11384722" y="4501169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465</a:t>
            </a:r>
            <a:endParaRPr lang="de-DE" sz="22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12703875" y="332558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601</a:t>
            </a:r>
            <a:endParaRPr lang="de-DE" sz="2200" b="1" dirty="0"/>
          </a:p>
        </p:txBody>
      </p:sp>
      <p:sp>
        <p:nvSpPr>
          <p:cNvPr id="43" name="TextBox 12"/>
          <p:cNvSpPr txBox="1"/>
          <p:nvPr/>
        </p:nvSpPr>
        <p:spPr>
          <a:xfrm>
            <a:off x="15544613" y="9104831"/>
            <a:ext cx="1536560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800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00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52534" y="826797"/>
            <a:ext cx="162306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4000" dirty="0" err="1">
                <a:solidFill>
                  <a:srgbClr val="1B1B1B"/>
                </a:solidFill>
                <a:latin typeface="Aileron Heavy"/>
              </a:rPr>
              <a:t>Entwicklung</a:t>
            </a:r>
            <a:r>
              <a:rPr lang="en-US" sz="4000" dirty="0">
                <a:solidFill>
                  <a:srgbClr val="1B1B1B"/>
                </a:solidFill>
                <a:latin typeface="Aileron Heavy"/>
              </a:rPr>
              <a:t> der </a:t>
            </a:r>
            <a:r>
              <a:rPr lang="en-US" sz="4000" dirty="0" err="1" smtClean="0">
                <a:solidFill>
                  <a:srgbClr val="1B1B1B"/>
                </a:solidFill>
                <a:latin typeface="Aileron Heavy"/>
              </a:rPr>
              <a:t>Erledigungsszahlen</a:t>
            </a:r>
            <a:r>
              <a:rPr lang="en-US" sz="4000" dirty="0" smtClean="0">
                <a:solidFill>
                  <a:srgbClr val="1B1B1B"/>
                </a:solidFill>
                <a:latin typeface="Aileron Heavy"/>
              </a:rPr>
              <a:t> </a:t>
            </a:r>
            <a:r>
              <a:rPr lang="en-US" sz="4000" dirty="0" err="1" smtClean="0">
                <a:solidFill>
                  <a:srgbClr val="1B1B1B"/>
                </a:solidFill>
                <a:latin typeface="Aileron Heavy"/>
              </a:rPr>
              <a:t>seit</a:t>
            </a:r>
            <a:r>
              <a:rPr lang="en-US" sz="4000" dirty="0" smtClean="0">
                <a:solidFill>
                  <a:srgbClr val="1B1B1B"/>
                </a:solidFill>
                <a:latin typeface="Aileron Heavy"/>
              </a:rPr>
              <a:t> 2017</a:t>
            </a:r>
            <a:endParaRPr lang="en-US" sz="4000" dirty="0">
              <a:solidFill>
                <a:srgbClr val="1B1B1B"/>
              </a:solidFill>
              <a:latin typeface="Aileron Heavy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216020" y="2656949"/>
            <a:ext cx="13814279" cy="6402669"/>
            <a:chOff x="-18163" y="-1032976"/>
            <a:chExt cx="18419039" cy="9011236"/>
          </a:xfrm>
        </p:grpSpPr>
        <p:grpSp>
          <p:nvGrpSpPr>
            <p:cNvPr id="6" name="Group 6"/>
            <p:cNvGrpSpPr/>
            <p:nvPr/>
          </p:nvGrpSpPr>
          <p:grpSpPr>
            <a:xfrm>
              <a:off x="5656159" y="-1032976"/>
              <a:ext cx="1130221" cy="7531610"/>
              <a:chOff x="-24309" y="-1342136"/>
              <a:chExt cx="1468487" cy="978576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4309" y="-1342136"/>
                <a:ext cx="1468487" cy="9785761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12727671" y="-1032976"/>
              <a:ext cx="1130221" cy="7588968"/>
              <a:chOff x="50773" y="-1342138"/>
              <a:chExt cx="1468487" cy="986028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0773" y="-1342138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2168003" y="-1032975"/>
              <a:ext cx="1130221" cy="7588967"/>
              <a:chOff x="-2" y="-1342136"/>
              <a:chExt cx="1468487" cy="986028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" y="-1342136"/>
                <a:ext cx="1468487" cy="9860285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9181731" y="-1032976"/>
              <a:ext cx="1130221" cy="7830397"/>
              <a:chOff x="0" y="-1342137"/>
              <a:chExt cx="1468487" cy="1017397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1342137"/>
                <a:ext cx="1468487" cy="1017397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6195457" y="-1032976"/>
              <a:ext cx="1130221" cy="7486240"/>
              <a:chOff x="0" y="-1342138"/>
              <a:chExt cx="1468487" cy="972681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1342138"/>
                <a:ext cx="1468487" cy="972681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rgbClr val="FFDE59">
                  <a:alpha val="19608"/>
                </a:srgbClr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092809" y="7401922"/>
              <a:ext cx="3280614" cy="524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9"/>
                </a:lnSpc>
              </a:pPr>
              <a:r>
                <a:rPr lang="en-US" sz="2266" spc="113" dirty="0" smtClean="0">
                  <a:solidFill>
                    <a:srgbClr val="191919"/>
                  </a:solidFill>
                  <a:latin typeface="Aileron Regular"/>
                </a:rPr>
                <a:t>2017</a:t>
              </a:r>
              <a:endParaRPr lang="en-US" sz="2266" spc="113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599672" y="7392397"/>
              <a:ext cx="3280614" cy="555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2018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106535" y="7392397"/>
              <a:ext cx="3280614" cy="5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2019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613398" y="7392397"/>
              <a:ext cx="3280614" cy="5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  <a:latin typeface="Aileron Regular"/>
                </a:rPr>
                <a:t>2020</a:t>
              </a:r>
              <a:endParaRPr lang="en-US" sz="2400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5120261" y="7392397"/>
              <a:ext cx="3280615" cy="58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b="1" spc="120" dirty="0" smtClean="0">
                  <a:solidFill>
                    <a:srgbClr val="191919"/>
                  </a:solidFill>
                  <a:latin typeface="Aileron Regular"/>
                </a:rPr>
                <a:t>2021</a:t>
              </a:r>
              <a:endParaRPr lang="en-US" sz="2400" b="1" spc="12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3" y="6153702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18163" y="5136572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1000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3" y="4089699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1500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-1" y="3061596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2000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8808" y="2018039"/>
              <a:ext cx="1092809" cy="594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  <a:latin typeface="Aileron Regular"/>
                </a:rPr>
                <a:t>2500</a:t>
              </a:r>
              <a:endParaRPr lang="en-US" sz="2600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69675" y="3695700"/>
            <a:ext cx="847666" cy="4524905"/>
            <a:chOff x="0" y="0"/>
            <a:chExt cx="1468487" cy="6879330"/>
          </a:xfrm>
          <a:gradFill flip="none" rotWithShape="1">
            <a:gsLst>
              <a:gs pos="50000">
                <a:srgbClr val="FFCC00">
                  <a:shade val="67500"/>
                  <a:satMod val="115000"/>
                  <a:alpha val="74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68487" cy="6879330"/>
            </a:xfrm>
            <a:custGeom>
              <a:avLst/>
              <a:gdLst/>
              <a:ahLst/>
              <a:cxnLst/>
              <a:rect l="l" t="t" r="r" b="b"/>
              <a:pathLst>
                <a:path w="1468487" h="6555925">
                  <a:moveTo>
                    <a:pt x="1344027" y="6555925"/>
                  </a:moveTo>
                  <a:lnTo>
                    <a:pt x="124460" y="6555925"/>
                  </a:lnTo>
                  <a:cubicBezTo>
                    <a:pt x="55880" y="6555925"/>
                    <a:pt x="0" y="6500045"/>
                    <a:pt x="0" y="6431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6431466"/>
                  </a:lnTo>
                  <a:cubicBezTo>
                    <a:pt x="1468487" y="6500046"/>
                    <a:pt x="1412607" y="6555925"/>
                    <a:pt x="1344027" y="655592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28"/>
          <p:cNvGrpSpPr/>
          <p:nvPr/>
        </p:nvGrpSpPr>
        <p:grpSpPr>
          <a:xfrm>
            <a:off x="9144001" y="4305300"/>
            <a:ext cx="847666" cy="3915308"/>
            <a:chOff x="0" y="0"/>
            <a:chExt cx="1468487" cy="5547097"/>
          </a:xfrm>
          <a:gradFill flip="none" rotWithShape="1">
            <a:gsLst>
              <a:gs pos="50000">
                <a:srgbClr val="FFCC00">
                  <a:shade val="67500"/>
                  <a:satMod val="115000"/>
                  <a:alpha val="80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68487" cy="5547097"/>
            </a:xfrm>
            <a:custGeom>
              <a:avLst/>
              <a:gdLst/>
              <a:ahLst/>
              <a:cxnLst/>
              <a:rect l="l" t="t" r="r" b="b"/>
              <a:pathLst>
                <a:path w="1468487" h="5547097">
                  <a:moveTo>
                    <a:pt x="1344027" y="5547097"/>
                  </a:moveTo>
                  <a:lnTo>
                    <a:pt x="124460" y="5547097"/>
                  </a:lnTo>
                  <a:cubicBezTo>
                    <a:pt x="55880" y="5547097"/>
                    <a:pt x="0" y="5491217"/>
                    <a:pt x="0" y="54226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5422637"/>
                  </a:lnTo>
                  <a:cubicBezTo>
                    <a:pt x="1468487" y="5491217"/>
                    <a:pt x="1412607" y="5547097"/>
                    <a:pt x="1344027" y="5547097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0" name="Group 30"/>
          <p:cNvGrpSpPr/>
          <p:nvPr/>
        </p:nvGrpSpPr>
        <p:grpSpPr>
          <a:xfrm>
            <a:off x="14376235" y="4414173"/>
            <a:ext cx="847666" cy="3806433"/>
            <a:chOff x="0" y="0"/>
            <a:chExt cx="1468487" cy="4231061"/>
          </a:xfrm>
          <a:gradFill flip="none" rotWithShape="1">
            <a:gsLst>
              <a:gs pos="0">
                <a:srgbClr val="C00000"/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2" name="Group 32"/>
          <p:cNvGrpSpPr/>
          <p:nvPr/>
        </p:nvGrpSpPr>
        <p:grpSpPr>
          <a:xfrm>
            <a:off x="6461481" y="4000500"/>
            <a:ext cx="847666" cy="4219978"/>
            <a:chOff x="0" y="0"/>
            <a:chExt cx="1468487" cy="4231061"/>
          </a:xfrm>
          <a:gradFill flip="none" rotWithShape="1">
            <a:gsLst>
              <a:gs pos="50000">
                <a:srgbClr val="FFCC00">
                  <a:shade val="67500"/>
                  <a:satMod val="115000"/>
                  <a:alpha val="78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34"/>
          <p:cNvGrpSpPr/>
          <p:nvPr/>
        </p:nvGrpSpPr>
        <p:grpSpPr>
          <a:xfrm>
            <a:off x="11760118" y="4558345"/>
            <a:ext cx="847666" cy="3662261"/>
            <a:chOff x="0" y="0"/>
            <a:chExt cx="1468487" cy="7494059"/>
          </a:xfrm>
          <a:gradFill flip="none" rotWithShape="1">
            <a:gsLst>
              <a:gs pos="50000">
                <a:srgbClr val="FFCC00">
                  <a:shade val="67500"/>
                  <a:satMod val="115000"/>
                  <a:alpha val="70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68487" cy="7494060"/>
            </a:xfrm>
            <a:custGeom>
              <a:avLst/>
              <a:gdLst/>
              <a:ahLst/>
              <a:cxnLst/>
              <a:rect l="l" t="t" r="r" b="b"/>
              <a:pathLst>
                <a:path w="1468487" h="7494060">
                  <a:moveTo>
                    <a:pt x="1344027" y="7494059"/>
                  </a:moveTo>
                  <a:lnTo>
                    <a:pt x="124460" y="7494059"/>
                  </a:lnTo>
                  <a:cubicBezTo>
                    <a:pt x="55880" y="7494059"/>
                    <a:pt x="0" y="7438179"/>
                    <a:pt x="0" y="736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7369599"/>
                  </a:lnTo>
                  <a:cubicBezTo>
                    <a:pt x="1468487" y="7438179"/>
                    <a:pt x="1412607" y="7494060"/>
                    <a:pt x="1344027" y="749406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6" name="TextBox 25"/>
          <p:cNvSpPr txBox="1"/>
          <p:nvPr/>
        </p:nvSpPr>
        <p:spPr>
          <a:xfrm>
            <a:off x="2229641" y="4148803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3000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4422400" y="4476166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2801</a:t>
            </a:r>
            <a:endParaRPr lang="de-DE" sz="2200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11792253" y="4589099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2764</a:t>
            </a:r>
            <a:endParaRPr lang="de-DE" sz="2200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9190166" y="436488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3203</a:t>
            </a:r>
            <a:endParaRPr lang="de-DE" sz="22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6517926" y="404051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3374</a:t>
            </a:r>
            <a:endParaRPr lang="de-DE" sz="22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3919913" y="3759261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3474</a:t>
            </a:r>
            <a:endParaRPr lang="de-DE" sz="2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604403" y="1447756"/>
            <a:ext cx="387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Klagen und Eilanträge</a:t>
            </a:r>
            <a:endParaRPr lang="de-DE" sz="3200" dirty="0"/>
          </a:p>
        </p:txBody>
      </p:sp>
      <p:sp>
        <p:nvSpPr>
          <p:cNvPr id="42" name="TextBox 25"/>
          <p:cNvSpPr txBox="1"/>
          <p:nvPr/>
        </p:nvSpPr>
        <p:spPr>
          <a:xfrm>
            <a:off x="2237065" y="3402338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3500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2223036" y="2656949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  <a:latin typeface="Aileron Regular"/>
              </a:rPr>
              <a:t>4</a:t>
            </a:r>
            <a:r>
              <a:rPr lang="en-US" sz="2600" dirty="0" smtClean="0">
                <a:solidFill>
                  <a:srgbClr val="191919"/>
                </a:solidFill>
                <a:latin typeface="Aileron Regular"/>
              </a:rPr>
              <a:t>000</a:t>
            </a:r>
            <a:endParaRPr lang="en-US" sz="2600" dirty="0">
              <a:solidFill>
                <a:srgbClr val="191919"/>
              </a:solidFill>
              <a:latin typeface="Ailer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777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23252821"/>
              </p:ext>
            </p:extLst>
          </p:nvPr>
        </p:nvGraphicFramePr>
        <p:xfrm>
          <a:off x="838200" y="2019300"/>
          <a:ext cx="16611600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60"/>
          <p:cNvSpPr txBox="1"/>
          <p:nvPr/>
        </p:nvSpPr>
        <p:spPr>
          <a:xfrm>
            <a:off x="1028700" y="870743"/>
            <a:ext cx="16230600" cy="51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 err="1" smtClean="0">
                <a:solidFill>
                  <a:srgbClr val="1B1B1B"/>
                </a:solidFill>
                <a:latin typeface="Aileron Heavy"/>
              </a:rPr>
              <a:t>Arten</a:t>
            </a:r>
            <a:r>
              <a:rPr lang="en-US" sz="3600" dirty="0" smtClean="0">
                <a:solidFill>
                  <a:srgbClr val="1B1B1B"/>
                </a:solidFill>
                <a:latin typeface="Aileron Heavy"/>
              </a:rPr>
              <a:t> der </a:t>
            </a:r>
            <a:r>
              <a:rPr lang="en-US" sz="3600" dirty="0" err="1" smtClean="0">
                <a:solidFill>
                  <a:srgbClr val="1B1B1B"/>
                </a:solidFill>
                <a:latin typeface="Aileron Heavy"/>
              </a:rPr>
              <a:t>Erledigung</a:t>
            </a:r>
            <a:endParaRPr lang="en-US" sz="3600" spc="-72" dirty="0">
              <a:solidFill>
                <a:srgbClr val="37C9EF"/>
              </a:solidFill>
              <a:latin typeface="Aileron Heavy Bold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7400" y="941202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30,12 %</a:t>
            </a:r>
            <a:endParaRPr lang="de-DE" sz="1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28655" y="941202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7,65 %</a:t>
            </a:r>
            <a:endParaRPr lang="de-DE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031227" y="9404213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9,80 %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998216" y="9412022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11,21 %</a:t>
            </a:r>
            <a:endParaRPr lang="de-DE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0012624" y="9404213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30,94 %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2027032" y="9404213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1,01 %</a:t>
            </a:r>
            <a:endParaRPr lang="de-DE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3993091" y="9404213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2,26 %</a:t>
            </a:r>
            <a:endParaRPr lang="de-DE" sz="16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5959150" y="9404213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6,95 %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3586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3124897" y="2137169"/>
            <a:ext cx="12731500" cy="7579238"/>
            <a:chOff x="-2341713" y="0"/>
            <a:chExt cx="16714177" cy="10105650"/>
          </a:xfrm>
          <a:gradFill>
            <a:gsLst>
              <a:gs pos="0">
                <a:srgbClr val="FFDE59">
                  <a:shade val="30000"/>
                  <a:satMod val="115000"/>
                  <a:lumMod val="95000"/>
                  <a:lumOff val="5000"/>
                  <a:alpha val="74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100000">
                <a:srgbClr val="FFDE5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</p:grpSpPr>
        <p:sp>
          <p:nvSpPr>
            <p:cNvPr id="17" name="TextBox 17"/>
            <p:cNvSpPr txBox="1"/>
            <p:nvPr/>
          </p:nvSpPr>
          <p:spPr>
            <a:xfrm>
              <a:off x="10722187" y="6548441"/>
              <a:ext cx="3650277" cy="1386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00"/>
                  </a:solidFill>
                  <a:latin typeface="Arimo"/>
                </a:rPr>
                <a:t>Gerichtsbescheid</a:t>
              </a:r>
              <a:endParaRPr lang="en-US" sz="2400" b="1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Arimo"/>
                </a:rPr>
                <a:t>462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341713" y="2378640"/>
              <a:ext cx="1703183" cy="13860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00"/>
                  </a:solidFill>
                  <a:latin typeface="Arimo"/>
                </a:rPr>
                <a:t>Urteil</a:t>
              </a:r>
              <a:endParaRPr lang="en-US" sz="2400" b="1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Arimo"/>
                </a:rPr>
                <a:t>309</a:t>
              </a:r>
            </a:p>
          </p:txBody>
        </p: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74000" y="0"/>
              <a:ext cx="10575470" cy="10105650"/>
              <a:chOff x="-107875" y="0"/>
              <a:chExt cx="2755692" cy="2633269"/>
            </a:xfrm>
            <a:grpFill/>
          </p:grpSpPr>
          <p:sp>
            <p:nvSpPr>
              <p:cNvPr id="20" name="Freeform 20"/>
              <p:cNvSpPr/>
              <p:nvPr/>
            </p:nvSpPr>
            <p:spPr>
              <a:xfrm>
                <a:off x="471690" y="0"/>
                <a:ext cx="2176127" cy="2633269"/>
              </a:xfrm>
              <a:custGeom>
                <a:avLst/>
                <a:gdLst/>
                <a:ahLst/>
                <a:cxnLst/>
                <a:rect l="l" t="t" r="r" b="b"/>
                <a:pathLst>
                  <a:path w="2169877" h="2633269">
                    <a:moveTo>
                      <a:pt x="792061" y="0"/>
                    </a:moveTo>
                    <a:cubicBezTo>
                      <a:pt x="1349305" y="0"/>
                      <a:pt x="1841458" y="363255"/>
                      <a:pt x="2005667" y="895754"/>
                    </a:cubicBezTo>
                    <a:cubicBezTo>
                      <a:pt x="2169877" y="1428254"/>
                      <a:pt x="1967781" y="2005597"/>
                      <a:pt x="1507316" y="2319433"/>
                    </a:cubicBezTo>
                    <a:cubicBezTo>
                      <a:pt x="1046852" y="2633269"/>
                      <a:pt x="435591" y="2610280"/>
                      <a:pt x="0" y="2262743"/>
                    </a:cubicBezTo>
                    <a:lnTo>
                      <a:pt x="396031" y="1766372"/>
                    </a:lnTo>
                    <a:cubicBezTo>
                      <a:pt x="613826" y="1940140"/>
                      <a:pt x="919456" y="1951634"/>
                      <a:pt x="1149688" y="1794717"/>
                    </a:cubicBezTo>
                    <a:cubicBezTo>
                      <a:pt x="1379921" y="1637799"/>
                      <a:pt x="1480969" y="1349127"/>
                      <a:pt x="1398864" y="1082877"/>
                    </a:cubicBezTo>
                    <a:cubicBezTo>
                      <a:pt x="1316759" y="816627"/>
                      <a:pt x="1070683" y="635000"/>
                      <a:pt x="792061" y="6350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73000">
                    <a:schemeClr val="bg1">
                      <a:lumMod val="75000"/>
                    </a:schemeClr>
                  </a:gs>
                  <a:gs pos="100000">
                    <a:srgbClr val="FFCC66"/>
                  </a:gs>
                </a:gsLst>
                <a:lin ang="8100000" scaled="1"/>
                <a:tileRect/>
              </a:gradFill>
              <a:ln>
                <a:noFill/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1" name="Freeform 21"/>
              <p:cNvSpPr/>
              <p:nvPr/>
            </p:nvSpPr>
            <p:spPr>
              <a:xfrm>
                <a:off x="-107875" y="0"/>
                <a:ext cx="1377812" cy="2301089"/>
              </a:xfrm>
              <a:custGeom>
                <a:avLst/>
                <a:gdLst/>
                <a:ahLst/>
                <a:cxnLst/>
                <a:rect l="l" t="t" r="r" b="b"/>
                <a:pathLst>
                  <a:path w="1377812" h="2301089">
                    <a:moveTo>
                      <a:pt x="636420" y="2301089"/>
                    </a:moveTo>
                    <a:cubicBezTo>
                      <a:pt x="188815" y="1979217"/>
                      <a:pt x="0" y="1405321"/>
                      <a:pt x="169058" y="880563"/>
                    </a:cubicBezTo>
                    <a:cubicBezTo>
                      <a:pt x="338116" y="355805"/>
                      <a:pt x="826430" y="55"/>
                      <a:pt x="1377748" y="0"/>
                    </a:cubicBezTo>
                    <a:lnTo>
                      <a:pt x="1377812" y="635000"/>
                    </a:lnTo>
                    <a:cubicBezTo>
                      <a:pt x="1102152" y="635028"/>
                      <a:pt x="857995" y="812902"/>
                      <a:pt x="773466" y="1075281"/>
                    </a:cubicBezTo>
                    <a:cubicBezTo>
                      <a:pt x="688937" y="1337661"/>
                      <a:pt x="783345" y="1624609"/>
                      <a:pt x="1007148" y="17855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59000">
                    <a:srgbClr val="FFDE59">
                      <a:shade val="67500"/>
                      <a:satMod val="115000"/>
                    </a:srgbClr>
                  </a:gs>
                  <a:gs pos="100000">
                    <a:srgbClr val="FFDE59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</a:gra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7147307" y="909997"/>
            <a:ext cx="6107037" cy="892391"/>
            <a:chOff x="0" y="0"/>
            <a:chExt cx="8142716" cy="148307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47625"/>
              <a:ext cx="8142716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6"/>
                </a:lnSpc>
              </a:pPr>
              <a:r>
                <a:rPr lang="en-US" sz="3600" spc="107" dirty="0" err="1" smtClean="0">
                  <a:solidFill>
                    <a:srgbClr val="191919"/>
                  </a:solidFill>
                  <a:latin typeface="Aileron Heavy"/>
                </a:rPr>
                <a:t>Entscheidungen</a:t>
              </a:r>
              <a:endParaRPr lang="en-US" sz="3600" spc="107" dirty="0">
                <a:solidFill>
                  <a:srgbClr val="191919"/>
                </a:solidFill>
                <a:latin typeface="Aileron Heavy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904381"/>
              <a:ext cx="8142716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 spc="130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8066843" y="5048627"/>
            <a:ext cx="21339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spc="107" dirty="0">
                <a:solidFill>
                  <a:srgbClr val="191919"/>
                </a:solidFill>
                <a:latin typeface="Aileron Heavy"/>
              </a:rPr>
              <a:t>Insgesamt</a:t>
            </a:r>
          </a:p>
          <a:p>
            <a:pPr algn="ctr"/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8449909" y="5682724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/>
              <a:t>771</a:t>
            </a:r>
            <a:endParaRPr lang="de-DE" sz="5400" b="1" dirty="0"/>
          </a:p>
        </p:txBody>
      </p:sp>
      <p:grpSp>
        <p:nvGrpSpPr>
          <p:cNvPr id="28" name="Group 5"/>
          <p:cNvGrpSpPr/>
          <p:nvPr/>
        </p:nvGrpSpPr>
        <p:grpSpPr>
          <a:xfrm>
            <a:off x="15621000" y="821322"/>
            <a:ext cx="1371600" cy="1315847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9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0" name="Group 5"/>
          <p:cNvGrpSpPr/>
          <p:nvPr/>
        </p:nvGrpSpPr>
        <p:grpSpPr>
          <a:xfrm>
            <a:off x="15060719" y="3158217"/>
            <a:ext cx="797457" cy="762932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1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2" name="Group 5"/>
          <p:cNvGrpSpPr/>
          <p:nvPr/>
        </p:nvGrpSpPr>
        <p:grpSpPr>
          <a:xfrm>
            <a:off x="609600" y="8572500"/>
            <a:ext cx="1371600" cy="1315847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3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5"/>
          <p:cNvGrpSpPr/>
          <p:nvPr/>
        </p:nvGrpSpPr>
        <p:grpSpPr>
          <a:xfrm>
            <a:off x="1978140" y="6936338"/>
            <a:ext cx="797457" cy="762932"/>
            <a:chOff x="0" y="0"/>
            <a:chExt cx="6350000" cy="6350000"/>
          </a:xfrm>
          <a:gradFill flip="none" rotWithShape="1">
            <a:gsLst>
              <a:gs pos="0">
                <a:srgbClr val="FFDE59">
                  <a:shade val="30000"/>
                  <a:satMod val="115000"/>
                  <a:lumMod val="52000"/>
                  <a:lumOff val="48000"/>
                </a:srgbClr>
              </a:gs>
              <a:gs pos="50000">
                <a:srgbClr val="FFDE59">
                  <a:shade val="67500"/>
                  <a:satMod val="115000"/>
                </a:srgbClr>
              </a:gs>
              <a:gs pos="67000">
                <a:srgbClr val="FFDE5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5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5085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Benutzerdefiniert</PresentationFormat>
  <Paragraphs>201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Aileron Heavy</vt:lpstr>
      <vt:lpstr>Calibri</vt:lpstr>
      <vt:lpstr>IBM Plex Sans Bold</vt:lpstr>
      <vt:lpstr>Aileron Regular</vt:lpstr>
      <vt:lpstr>IBM Plex Sans</vt:lpstr>
      <vt:lpstr>Aileron Heavy Bold</vt:lpstr>
      <vt:lpstr>Arimo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Pressegespräch</dc:title>
  <dc:creator>Linder, Simona (SG Reutlingen)</dc:creator>
  <cp:lastModifiedBy>Rother, Martin (SG Reutlingen)</cp:lastModifiedBy>
  <cp:revision>96</cp:revision>
  <cp:lastPrinted>2022-04-28T13:19:36Z</cp:lastPrinted>
  <dcterms:created xsi:type="dcterms:W3CDTF">2006-08-16T00:00:00Z</dcterms:created>
  <dcterms:modified xsi:type="dcterms:W3CDTF">2022-04-28T13:23:21Z</dcterms:modified>
  <dc:identifier>DAE7OthqhCM</dc:identifier>
</cp:coreProperties>
</file>