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7" r:id="rId2"/>
    <p:sldId id="285" r:id="rId3"/>
    <p:sldId id="28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8" r:id="rId16"/>
    <p:sldId id="291" r:id="rId17"/>
    <p:sldId id="29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ECC"/>
    <a:srgbClr val="F6FECC"/>
    <a:srgbClr val="EC8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78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9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-Arbeitsblat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6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Entwicklung der Eingangszahlen </a:t>
            </a:r>
          </a:p>
          <a:p>
            <a:pPr algn="ctr"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6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seit 2013 (Klagen und Eilanträge)</a:t>
            </a:r>
          </a:p>
        </c:rich>
      </c:tx>
      <c:layout>
        <c:manualLayout>
          <c:xMode val="edge"/>
          <c:yMode val="edge"/>
          <c:x val="0.16256174179015023"/>
          <c:y val="2.9498301348695053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  <c:sp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rgbClr val="808080"/>
          </a:solidFill>
          <a:prstDash val="solid"/>
        </a:ln>
      </c:spPr>
    </c:sideWall>
    <c:backWall>
      <c:thickness val="0"/>
      <c:sp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8356815104625551E-2"/>
          <c:y val="0.15692943909826654"/>
          <c:w val="0.86178130378378615"/>
          <c:h val="0.7619530474168243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C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EDC-4706-8E6B-8D0F726980E0}"/>
              </c:ext>
            </c:extLst>
          </c:dPt>
          <c:dPt>
            <c:idx val="1"/>
            <c:invertIfNegative val="0"/>
            <c:bubble3D val="0"/>
            <c:spPr>
              <a:solidFill>
                <a:srgbClr val="96969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EDC-4706-8E6B-8D0F726980E0}"/>
              </c:ext>
            </c:extLst>
          </c:dPt>
          <c:dPt>
            <c:idx val="2"/>
            <c:invertIfNegative val="0"/>
            <c:bubble3D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7EDC-4706-8E6B-8D0F726980E0}"/>
              </c:ext>
            </c:extLst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7EDC-4706-8E6B-8D0F726980E0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7EDC-4706-8E6B-8D0F726980E0}"/>
              </c:ext>
            </c:extLst>
          </c:dPt>
          <c:dLbls>
            <c:dLbl>
              <c:idx val="0"/>
              <c:layout>
                <c:manualLayout>
                  <c:x val="1.7307679059802565E-2"/>
                  <c:y val="-3.403551828748675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EDC-4706-8E6B-8D0F726980E0}"/>
                </c:ext>
              </c:extLst>
            </c:dLbl>
            <c:dLbl>
              <c:idx val="1"/>
              <c:layout>
                <c:manualLayout>
                  <c:x val="9.133441051082488E-3"/>
                  <c:y val="-2.46978644714865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EDC-4706-8E6B-8D0F726980E0}"/>
                </c:ext>
              </c:extLst>
            </c:dLbl>
            <c:dLbl>
              <c:idx val="2"/>
              <c:layout>
                <c:manualLayout>
                  <c:x val="2.5101269855718901E-2"/>
                  <c:y val="-4.190765926986399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EDC-4706-8E6B-8D0F726980E0}"/>
                </c:ext>
              </c:extLst>
            </c:dLbl>
            <c:dLbl>
              <c:idx val="3"/>
              <c:layout>
                <c:manualLayout>
                  <c:x val="1.8173008359504195E-2"/>
                  <c:y val="-2.572685516583154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EDC-4706-8E6B-8D0F726980E0}"/>
                </c:ext>
              </c:extLst>
            </c:dLbl>
            <c:dLbl>
              <c:idx val="4"/>
              <c:layout>
                <c:manualLayout>
                  <c:x val="3.2295412134176867E-2"/>
                  <c:y val="-4.8454426151276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EDC-4706-8E6B-8D0F726980E0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Tabelle1!$B$5:$F$5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Tabelle1!$B$6:$F$6</c:f>
              <c:numCache>
                <c:formatCode>General</c:formatCode>
                <c:ptCount val="5"/>
                <c:pt idx="0">
                  <c:v>3523</c:v>
                </c:pt>
                <c:pt idx="1">
                  <c:v>3357</c:v>
                </c:pt>
                <c:pt idx="2">
                  <c:v>3234</c:v>
                </c:pt>
                <c:pt idx="3">
                  <c:v>3621</c:v>
                </c:pt>
                <c:pt idx="4">
                  <c:v>3095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EDC-4706-8E6B-8D0F72698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96143176"/>
        <c:axId val="1"/>
        <c:axId val="0"/>
      </c:bar3DChart>
      <c:catAx>
        <c:axId val="296143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2961431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Durchschnittliche</a:t>
            </a:r>
            <a:r>
              <a:rPr lang="de-DE" baseline="0"/>
              <a:t> Verfahrensdauer in Monaten</a:t>
            </a:r>
            <a:endParaRPr lang="de-DE"/>
          </a:p>
        </c:rich>
      </c:tx>
      <c:layout>
        <c:manualLayout>
          <c:xMode val="edge"/>
          <c:yMode val="edge"/>
          <c:x val="0.22678915987497666"/>
          <c:y val="0"/>
        </c:manualLayout>
      </c:layout>
      <c:overlay val="1"/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AFECC"/>
        </a:solidFill>
      </c:spPr>
    </c:floor>
    <c:sideWall>
      <c:thickness val="0"/>
      <c:spPr>
        <a:gradFill>
          <a:gsLst>
            <a:gs pos="0">
              <a:srgbClr val="E6DCAC"/>
            </a:gs>
            <a:gs pos="19000">
              <a:srgbClr val="E6D78A"/>
            </a:gs>
            <a:gs pos="10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E6DCAC"/>
            </a:gs>
            <a:gs pos="19000">
              <a:srgbClr val="E6D78A"/>
            </a:gs>
            <a:gs pos="10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5.2845840943860564E-2"/>
          <c:y val="8.6131808420641637E-2"/>
          <c:w val="0.89579749122375829"/>
          <c:h val="0.67097850952768801"/>
        </c:manualLayout>
      </c:layout>
      <c:bar3DChart>
        <c:barDir val="col"/>
        <c:grouping val="clustered"/>
        <c:varyColors val="0"/>
        <c:ser>
          <c:idx val="0"/>
          <c:order val="0"/>
          <c:tx>
            <c:v>Jahr 2016</c:v>
          </c:tx>
          <c:invertIfNegative val="0"/>
          <c:dLbls>
            <c:dLbl>
              <c:idx val="0"/>
              <c:layout>
                <c:manualLayout>
                  <c:x val="-1.1359948068808828E-2"/>
                  <c:y val="3.0252675821037609E-17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936-4445-A352-F1A689F414D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'[Diagramm in Microsoft PowerPoint]Tabelle6'!$B$4:$J$4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'[Diagramm in Microsoft PowerPoint]Tabelle6'!$B$5:$J$5</c:f>
              <c:numCache>
                <c:formatCode>General</c:formatCode>
                <c:ptCount val="9"/>
                <c:pt idx="0">
                  <c:v>10.7</c:v>
                </c:pt>
                <c:pt idx="1">
                  <c:v>10.199999999999999</c:v>
                </c:pt>
                <c:pt idx="2">
                  <c:v>13.9</c:v>
                </c:pt>
                <c:pt idx="3">
                  <c:v>14.1</c:v>
                </c:pt>
                <c:pt idx="4">
                  <c:v>10.1</c:v>
                </c:pt>
                <c:pt idx="5">
                  <c:v>10.5</c:v>
                </c:pt>
                <c:pt idx="6">
                  <c:v>15.1</c:v>
                </c:pt>
                <c:pt idx="7">
                  <c:v>10.9</c:v>
                </c:pt>
                <c:pt idx="8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36-4445-A352-F1A689F414D1}"/>
            </c:ext>
          </c:extLst>
        </c:ser>
        <c:ser>
          <c:idx val="1"/>
          <c:order val="1"/>
          <c:tx>
            <c:v>Jahr 2017</c:v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135994806880882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936-4445-A352-F1A689F414D1}"/>
                </c:ext>
              </c:extLst>
            </c:dLbl>
            <c:dLbl>
              <c:idx val="1"/>
              <c:layout>
                <c:manualLayout>
                  <c:x val="1.7851346965271016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936-4445-A352-F1A689F414D1}"/>
                </c:ext>
              </c:extLst>
            </c:dLbl>
            <c:dLbl>
              <c:idx val="2"/>
              <c:layout>
                <c:manualLayout>
                  <c:x val="1.9474196689386564E-2"/>
                  <c:y val="-9.9009900990098855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936-4445-A352-F1A689F414D1}"/>
                </c:ext>
              </c:extLst>
            </c:dLbl>
            <c:dLbl>
              <c:idx val="3"/>
              <c:layout>
                <c:manualLayout>
                  <c:x val="2.7588445309964297E-2"/>
                  <c:y val="-9.9012499675164359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936-4445-A352-F1A689F414D1}"/>
                </c:ext>
              </c:extLst>
            </c:dLbl>
            <c:dLbl>
              <c:idx val="4"/>
              <c:layout>
                <c:manualLayout>
                  <c:x val="1.9474196689386564E-2"/>
                  <c:y val="-9.9009900990098699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936-4445-A352-F1A689F414D1}"/>
                </c:ext>
              </c:extLst>
            </c:dLbl>
            <c:dLbl>
              <c:idx val="6"/>
              <c:layout>
                <c:manualLayout>
                  <c:x val="2.2719896137617657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936-4445-A352-F1A689F414D1}"/>
                </c:ext>
              </c:extLst>
            </c:dLbl>
            <c:dLbl>
              <c:idx val="7"/>
              <c:layout>
                <c:manualLayout>
                  <c:x val="1.4605647517039922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936-4445-A352-F1A689F414D1}"/>
                </c:ext>
              </c:extLst>
            </c:dLbl>
            <c:dLbl>
              <c:idx val="8"/>
              <c:layout>
                <c:manualLayout>
                  <c:x val="2.1097046413501991E-2"/>
                  <c:y val="-6.600660066006600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936-4445-A352-F1A689F414D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'[Diagramm in Microsoft PowerPoint]Tabelle6'!$B$4:$J$4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'[Diagramm in Microsoft PowerPoint]Tabelle6'!$B$6:$J$6</c:f>
              <c:numCache>
                <c:formatCode>General</c:formatCode>
                <c:ptCount val="9"/>
                <c:pt idx="0">
                  <c:v>10.5</c:v>
                </c:pt>
                <c:pt idx="1">
                  <c:v>10</c:v>
                </c:pt>
                <c:pt idx="2">
                  <c:v>13.6</c:v>
                </c:pt>
                <c:pt idx="3">
                  <c:v>14</c:v>
                </c:pt>
                <c:pt idx="4">
                  <c:v>9.5</c:v>
                </c:pt>
                <c:pt idx="5">
                  <c:v>8.4</c:v>
                </c:pt>
                <c:pt idx="6">
                  <c:v>13.3</c:v>
                </c:pt>
                <c:pt idx="7">
                  <c:v>11.9</c:v>
                </c:pt>
                <c:pt idx="8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36-4445-A352-F1A689F41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7138472"/>
        <c:axId val="1"/>
        <c:axId val="0"/>
      </c:bar3DChart>
      <c:catAx>
        <c:axId val="527138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000"/>
                  <a:t>Monate</a:t>
                </a:r>
              </a:p>
            </c:rich>
          </c:tx>
          <c:layout>
            <c:manualLayout>
              <c:xMode val="edge"/>
              <c:yMode val="edge"/>
              <c:x val="8.8061448501994696E-2"/>
              <c:y val="0.3406078324367869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5271384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924932338666995"/>
          <c:y val="0.8066570515319248"/>
          <c:w val="9.1276479923943277E-2"/>
          <c:h val="0.1193591642628829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de-DE" sz="1800" dirty="0"/>
              <a:t>Entwicklung der anhängigen</a:t>
            </a:r>
            <a:r>
              <a:rPr lang="de-DE" sz="1800" baseline="0" dirty="0"/>
              <a:t> Verfahren am Jahresende </a:t>
            </a:r>
          </a:p>
          <a:p>
            <a:pPr algn="ctr">
              <a:defRPr/>
            </a:pPr>
            <a:r>
              <a:rPr lang="de-DE" sz="1800" baseline="0" dirty="0"/>
              <a:t>(Klagen und einstweiliger Rechtschutz) </a:t>
            </a:r>
            <a:endParaRPr lang="de-DE" sz="1800" dirty="0"/>
          </a:p>
        </c:rich>
      </c:tx>
      <c:layout>
        <c:manualLayout>
          <c:xMode val="edge"/>
          <c:yMode val="edge"/>
          <c:x val="0.16338215712383489"/>
          <c:y val="1.55400155400155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8214718352513623E-2"/>
          <c:y val="0.20841271589303084"/>
          <c:w val="0.82464762643684186"/>
          <c:h val="0.68950223005341116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C57A-45AC-A355-C0DC5DE6444B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C57A-45AC-A355-C0DC5DE6444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C57A-45AC-A355-C0DC5DE6444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C57A-45AC-A355-C0DC5DE6444B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C57A-45AC-A355-C0DC5DE6444B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C57A-45AC-A355-C0DC5DE6444B}"/>
              </c:ext>
            </c:extLst>
          </c:dPt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57A-45AC-A355-C0DC5DE6444B}"/>
                </c:ext>
              </c:extLst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57A-45AC-A355-C0DC5DE6444B}"/>
                </c:ext>
              </c:extLst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57A-45AC-A355-C0DC5DE6444B}"/>
                </c:ext>
              </c:extLst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57A-45AC-A355-C0DC5DE6444B}"/>
                </c:ext>
              </c:extLst>
            </c:dLbl>
            <c:dLbl>
              <c:idx val="4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57A-45AC-A355-C0DC5DE6444B}"/>
                </c:ext>
              </c:extLst>
            </c:dLbl>
            <c:dLbl>
              <c:idx val="5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57A-45AC-A355-C0DC5DE644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Tabelle3!$B$4:$G$4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Tabelle3!$B$5:$G$5</c:f>
              <c:numCache>
                <c:formatCode>General</c:formatCode>
                <c:ptCount val="6"/>
                <c:pt idx="0">
                  <c:v>3758</c:v>
                </c:pt>
                <c:pt idx="1">
                  <c:v>3736</c:v>
                </c:pt>
                <c:pt idx="2">
                  <c:v>3507</c:v>
                </c:pt>
                <c:pt idx="3">
                  <c:v>3273</c:v>
                </c:pt>
                <c:pt idx="4">
                  <c:v>3299</c:v>
                </c:pt>
                <c:pt idx="5">
                  <c:v>2920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57A-45AC-A355-C0DC5DE64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3039528"/>
        <c:axId val="1"/>
      </c:barChart>
      <c:catAx>
        <c:axId val="293039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293039528"/>
        <c:crosses val="autoZero"/>
        <c:crossBetween val="between"/>
      </c:valAx>
      <c:spPr>
        <a:solidFill>
          <a:schemeClr val="accent6">
            <a:lumMod val="40000"/>
            <a:lumOff val="60000"/>
          </a:schemeClr>
        </a:solidFill>
        <a:ln>
          <a:solidFill>
            <a:srgbClr val="FFC000"/>
          </a:solidFill>
        </a:ln>
        <a:effectLst>
          <a:outerShdw blurRad="50800" dist="50800" dir="5400000" algn="ctr" rotWithShape="0">
            <a:schemeClr val="accent6">
              <a:lumMod val="40000"/>
              <a:lumOff val="60000"/>
            </a:schemeClr>
          </a:outerShdw>
        </a:effectLst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sng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400"/>
              <a:t>Anteil der einzelnen Rechtsgebiete am Gesamtbestand im Jahr 2017</a:t>
            </a:r>
          </a:p>
        </c:rich>
      </c:tx>
      <c:layout>
        <c:manualLayout>
          <c:xMode val="edge"/>
          <c:yMode val="edge"/>
          <c:x val="0.10749268534056194"/>
          <c:y val="1.008655073704910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956046458665452"/>
          <c:y val="0.27809847186696496"/>
          <c:w val="0.4117513094966978"/>
          <c:h val="0.65129797556408364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8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8EA-435A-B8D7-B8A2C4DDE02E}"/>
              </c:ext>
            </c:extLst>
          </c:dPt>
          <c:dPt>
            <c:idx val="1"/>
            <c:bubble3D val="0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8EA-435A-B8D7-B8A2C4DDE02E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8EA-435A-B8D7-B8A2C4DDE02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F8EA-435A-B8D7-B8A2C4DDE02E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F8EA-435A-B8D7-B8A2C4DDE02E}"/>
              </c:ext>
            </c:extLst>
          </c:dPt>
          <c:dPt>
            <c:idx val="5"/>
            <c:bubble3D val="0"/>
            <c:spPr>
              <a:solidFill>
                <a:srgbClr val="0070C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F8EA-435A-B8D7-B8A2C4DDE02E}"/>
              </c:ext>
            </c:extLst>
          </c:dPt>
          <c:dPt>
            <c:idx val="6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F8EA-435A-B8D7-B8A2C4DDE02E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F8EA-435A-B8D7-B8A2C4DDE02E}"/>
              </c:ext>
            </c:extLst>
          </c:dPt>
          <c:dLbls>
            <c:dLbl>
              <c:idx val="0"/>
              <c:layout>
                <c:manualLayout>
                  <c:x val="4.7269104169355883E-2"/>
                  <c:y val="5.593167923495968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EA-435A-B8D7-B8A2C4DDE02E}"/>
                </c:ext>
              </c:extLst>
            </c:dLbl>
            <c:dLbl>
              <c:idx val="1"/>
              <c:layout>
                <c:manualLayout>
                  <c:x val="-1.3476722172023579E-2"/>
                  <c:y val="0.1042262372037332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EA-435A-B8D7-B8A2C4DDE02E}"/>
                </c:ext>
              </c:extLst>
            </c:dLbl>
            <c:dLbl>
              <c:idx val="2"/>
              <c:layout>
                <c:manualLayout>
                  <c:x val="0.22288566196960263"/>
                  <c:y val="-2.751567913543582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8EA-435A-B8D7-B8A2C4DDE02E}"/>
                </c:ext>
              </c:extLst>
            </c:dLbl>
            <c:dLbl>
              <c:idx val="3"/>
              <c:layout>
                <c:manualLayout>
                  <c:x val="2.2838276106880082E-2"/>
                  <c:y val="7.63157060050273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8EA-435A-B8D7-B8A2C4DDE02E}"/>
                </c:ext>
              </c:extLst>
            </c:dLbl>
            <c:dLbl>
              <c:idx val="4"/>
              <c:layout>
                <c:manualLayout>
                  <c:x val="6.3062045522998145E-4"/>
                  <c:y val="3.376687997081935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8EA-435A-B8D7-B8A2C4DDE02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Tabelle2!$B$5:$I$5</c:f>
              <c:strCache>
                <c:ptCount val="8"/>
                <c:pt idx="0">
                  <c:v>Hartz IV (Alg II)</c:v>
                </c:pt>
                <c:pt idx="1">
                  <c:v>Rentenversicherung</c:v>
                </c:pt>
                <c:pt idx="2">
                  <c:v>SchwerbehindertenR</c:v>
                </c:pt>
                <c:pt idx="3">
                  <c:v>Arbeitslosenversicherung</c:v>
                </c:pt>
                <c:pt idx="4">
                  <c:v>Kranken-/Pflegevers.</c:v>
                </c:pt>
                <c:pt idx="5">
                  <c:v>Unfallversicherung </c:v>
                </c:pt>
                <c:pt idx="6">
                  <c:v>Sozialhilfe/AsylbLG</c:v>
                </c:pt>
                <c:pt idx="7">
                  <c:v>Sonstiges</c:v>
                </c:pt>
              </c:strCache>
            </c:strRef>
          </c:cat>
          <c:val>
            <c:numRef>
              <c:f>Tabelle2!$B$6:$I$6</c:f>
              <c:numCache>
                <c:formatCode>0.00%</c:formatCode>
                <c:ptCount val="8"/>
                <c:pt idx="0">
                  <c:v>0.15540000000000001</c:v>
                </c:pt>
                <c:pt idx="1">
                  <c:v>0.22389999999999999</c:v>
                </c:pt>
                <c:pt idx="2">
                  <c:v>0.28079999999999999</c:v>
                </c:pt>
                <c:pt idx="3">
                  <c:v>5.2400000000000002E-2</c:v>
                </c:pt>
                <c:pt idx="4">
                  <c:v>0.1215</c:v>
                </c:pt>
                <c:pt idx="5">
                  <c:v>9.6199999999999994E-2</c:v>
                </c:pt>
                <c:pt idx="6">
                  <c:v>5.2400000000000002E-2</c:v>
                </c:pt>
                <c:pt idx="7">
                  <c:v>5.7999999999999996E-3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8EA-435A-B8D7-B8A2C4DDE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3989985370681131"/>
          <c:y val="0.20172942883650119"/>
          <c:w val="0.15030737704918029"/>
          <c:h val="0.47406411811816579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zero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1"/>
              <a:t>Entwicklung der Eingänge von </a:t>
            </a:r>
            <a:r>
              <a:rPr lang="en-US" b="1" u="sng"/>
              <a:t>Eilanträgen</a:t>
            </a:r>
            <a:r>
              <a:rPr lang="en-US" b="1"/>
              <a:t> seit 2013</a:t>
            </a:r>
          </a:p>
        </c:rich>
      </c:tx>
      <c:layout/>
      <c:overlay val="0"/>
    </c:title>
    <c:autoTitleDeleted val="0"/>
    <c:view3D>
      <c:rotX val="15"/>
      <c:rotY val="20"/>
      <c:depthPercent val="100"/>
      <c:rAngAx val="0"/>
    </c:view3D>
    <c:floor>
      <c:thickness val="0"/>
      <c:spPr>
        <a:solidFill>
          <a:srgbClr val="FFFFCC"/>
        </a:solidFill>
      </c:spPr>
    </c:floor>
    <c:sideWall>
      <c:thickness val="0"/>
      <c:spPr>
        <a:solidFill>
          <a:srgbClr val="FFFFCC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CC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Jahr 2010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6161-4DE8-A9CE-44A65D0EBFD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 prstMaterial="matte"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161-4DE8-A9CE-44A65D0EBFD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6161-4DE8-A9CE-44A65D0EBFD8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6161-4DE8-A9CE-44A65D0EBFD8}"/>
              </c:ext>
            </c:extLst>
          </c:dPt>
          <c:dLbls>
            <c:dLbl>
              <c:idx val="0"/>
              <c:layout>
                <c:manualLayout>
                  <c:x val="1.6064257028112448E-2"/>
                  <c:y val="-1.386577925679423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161-4DE8-A9CE-44A65D0EBFD8}"/>
                </c:ext>
              </c:extLst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61-4DE8-A9CE-44A65D0EBFD8}"/>
                </c:ext>
              </c:extLst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161-4DE8-A9CE-44A65D0EBFD8}"/>
                </c:ext>
              </c:extLst>
            </c:dLbl>
            <c:dLbl>
              <c:idx val="3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161-4DE8-A9CE-44A65D0EBFD8}"/>
                </c:ext>
              </c:extLst>
            </c:dLbl>
            <c:dLbl>
              <c:idx val="4"/>
              <c:layout>
                <c:manualLayout>
                  <c:x val="4.4581114031259812E-2"/>
                  <c:y val="8.8620725527696703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240</a:t>
                    </a:r>
                  </a:p>
                  <a:p>
                    <a:pPr>
                      <a:defRPr/>
                    </a:pPr>
                    <a:endParaRPr lang="en-US" dirty="0"/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161-4DE8-A9CE-44A65D0EBFD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Tabelle2!$B$7:$F$7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Tabelle2!$B$8:$F$8</c:f>
              <c:numCache>
                <c:formatCode>General</c:formatCode>
                <c:ptCount val="5"/>
                <c:pt idx="0">
                  <c:v>224</c:v>
                </c:pt>
                <c:pt idx="1">
                  <c:v>257</c:v>
                </c:pt>
                <c:pt idx="2">
                  <c:v>234</c:v>
                </c:pt>
                <c:pt idx="3">
                  <c:v>258</c:v>
                </c:pt>
                <c:pt idx="4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161-4DE8-A9CE-44A65D0EB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295486472"/>
        <c:axId val="1"/>
        <c:axId val="0"/>
      </c:bar3DChart>
      <c:catAx>
        <c:axId val="29548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95486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800" b="1" i="0" baseline="0"/>
              <a:t>Entwicklung der Eingänge</a:t>
            </a:r>
            <a:endParaRPr lang="de-DE" sz="2800"/>
          </a:p>
          <a:p>
            <a:pPr>
              <a:defRPr/>
            </a:pPr>
            <a:r>
              <a:rPr lang="en-US" sz="1800" b="1" i="0" baseline="0"/>
              <a:t> </a:t>
            </a:r>
            <a:r>
              <a:rPr lang="en-US" sz="1400" b="1" i="0" baseline="0"/>
              <a:t>(Klagen und Eilanträge)</a:t>
            </a:r>
            <a:endParaRPr lang="de-DE" sz="1400"/>
          </a:p>
          <a:p>
            <a:pPr>
              <a:defRPr/>
            </a:pPr>
            <a:r>
              <a:rPr lang="en-US" sz="1400" b="1" i="0" baseline="0"/>
              <a:t> in den einzelnen Rechtsgebieten seit 2013</a:t>
            </a:r>
            <a:endParaRPr lang="de-DE" sz="1400"/>
          </a:p>
          <a:p>
            <a:pPr>
              <a:defRPr/>
            </a:pPr>
            <a:endParaRPr lang="de-DE"/>
          </a:p>
        </c:rich>
      </c:tx>
      <c:layout>
        <c:manualLayout>
          <c:xMode val="edge"/>
          <c:yMode val="edge"/>
          <c:x val="0.35603697128220418"/>
          <c:y val="2.5951583576946196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solidFill>
          <a:srgbClr val="FFC000">
            <a:lumMod val="20000"/>
            <a:lumOff val="80000"/>
          </a:srgbClr>
        </a:solidFill>
      </c:spPr>
    </c:sideWall>
    <c:backWall>
      <c:thickness val="0"/>
      <c:spPr>
        <a:solidFill>
          <a:srgbClr val="FFC000">
            <a:lumMod val="20000"/>
            <a:lumOff val="80000"/>
          </a:srgbClr>
        </a:solidFill>
      </c:spPr>
    </c:backWall>
    <c:plotArea>
      <c:layout>
        <c:manualLayout>
          <c:layoutTarget val="inner"/>
          <c:xMode val="edge"/>
          <c:yMode val="edge"/>
          <c:x val="5.4650011498294127E-2"/>
          <c:y val="0.18889293709294661"/>
          <c:w val="0.93314397262217719"/>
          <c:h val="0.7696849695753013"/>
        </c:manualLayout>
      </c:layout>
      <c:bar3DChart>
        <c:barDir val="col"/>
        <c:grouping val="clustered"/>
        <c:varyColors val="0"/>
        <c:ser>
          <c:idx val="0"/>
          <c:order val="0"/>
          <c:tx>
            <c:v>2013</c:v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4.3029259896729642E-3"/>
                  <c:y val="-7.1123755334281651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72A-4463-B088-1BD00E81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Tabelle3!$B$4:$H$4</c:f>
              <c:numCache>
                <c:formatCode>General</c:formatCode>
                <c:ptCount val="7"/>
                <c:pt idx="0">
                  <c:v>233</c:v>
                </c:pt>
                <c:pt idx="1">
                  <c:v>263</c:v>
                </c:pt>
                <c:pt idx="2">
                  <c:v>378</c:v>
                </c:pt>
                <c:pt idx="3">
                  <c:v>750</c:v>
                </c:pt>
                <c:pt idx="4">
                  <c:v>840</c:v>
                </c:pt>
                <c:pt idx="5">
                  <c:v>273</c:v>
                </c:pt>
                <c:pt idx="6">
                  <c:v>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2A-4463-B088-1BD00E81E3C3}"/>
            </c:ext>
          </c:extLst>
        </c:ser>
        <c:ser>
          <c:idx val="1"/>
          <c:order val="1"/>
          <c:tx>
            <c:v>2014</c:v>
          </c:tx>
          <c:spPr>
            <a:solidFill>
              <a:srgbClr val="00B0F0"/>
            </a:solidFill>
          </c:spPr>
          <c:invertIfNegative val="0"/>
          <c:dLbls>
            <c:dLbl>
              <c:idx val="2"/>
              <c:layout>
                <c:manualLayout>
                  <c:x val="8.6058519793459024E-3"/>
                  <c:y val="-2.3707918444760552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72A-4463-B088-1BD00E81E3C3}"/>
                </c:ext>
              </c:extLst>
            </c:dLbl>
            <c:dLbl>
              <c:idx val="3"/>
              <c:layout>
                <c:manualLayout>
                  <c:x val="1.2908777969018933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72A-4463-B088-1BD00E81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Tabelle3!$B$5:$H$5</c:f>
              <c:numCache>
                <c:formatCode>General</c:formatCode>
                <c:ptCount val="7"/>
                <c:pt idx="0">
                  <c:v>152</c:v>
                </c:pt>
                <c:pt idx="1">
                  <c:v>259</c:v>
                </c:pt>
                <c:pt idx="2">
                  <c:v>342</c:v>
                </c:pt>
                <c:pt idx="3">
                  <c:v>807</c:v>
                </c:pt>
                <c:pt idx="4">
                  <c:v>771</c:v>
                </c:pt>
                <c:pt idx="5">
                  <c:v>221</c:v>
                </c:pt>
                <c:pt idx="6">
                  <c:v>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2A-4463-B088-1BD00E81E3C3}"/>
            </c:ext>
          </c:extLst>
        </c:ser>
        <c:ser>
          <c:idx val="2"/>
          <c:order val="2"/>
          <c:tx>
            <c:v>2015</c:v>
          </c:tx>
          <c:invertIfNegative val="0"/>
          <c:dLbls>
            <c:dLbl>
              <c:idx val="0"/>
              <c:layout>
                <c:manualLayout>
                  <c:x val="1.434308663224326E-3"/>
                  <c:y val="-1.1853959222380275E-2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72A-4463-B088-1BD00E81E3C3}"/>
                </c:ext>
              </c:extLst>
            </c:dLbl>
            <c:dLbl>
              <c:idx val="2"/>
              <c:layout>
                <c:manualLayout>
                  <c:x val="-4.3851662918945062E-3"/>
                  <c:y val="-7.1123922726034159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72A-4463-B088-1BD00E81E3C3}"/>
                </c:ext>
              </c:extLst>
            </c:dLbl>
            <c:dLbl>
              <c:idx val="3"/>
              <c:layout>
                <c:manualLayout>
                  <c:x val="5.3384937024996382E-5"/>
                  <c:y val="-1.0134383393995264E-2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72A-4463-B088-1BD00E81E3C3}"/>
                </c:ext>
              </c:extLst>
            </c:dLbl>
            <c:dLbl>
              <c:idx val="4"/>
              <c:layout>
                <c:manualLayout>
                  <c:x val="7.7674646506090484E-3"/>
                  <c:y val="-1.358627544713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CD-409E-A729-B9609C1C749D}"/>
                </c:ext>
              </c:extLst>
            </c:dLbl>
            <c:dLbl>
              <c:idx val="5"/>
              <c:layout>
                <c:manualLayout>
                  <c:x val="0"/>
                  <c:y val="-9.4831673779042207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72A-4463-B088-1BD00E81E3C3}"/>
                </c:ext>
              </c:extLst>
            </c:dLbl>
            <c:dLbl>
              <c:idx val="6"/>
              <c:layout>
                <c:manualLayout>
                  <c:x val="5.73723465289719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72A-4463-B088-1BD00E81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Tabelle3!$B$6:$H$6</c:f>
              <c:numCache>
                <c:formatCode>General</c:formatCode>
                <c:ptCount val="7"/>
                <c:pt idx="0">
                  <c:v>183</c:v>
                </c:pt>
                <c:pt idx="1">
                  <c:v>257</c:v>
                </c:pt>
                <c:pt idx="2">
                  <c:v>459</c:v>
                </c:pt>
                <c:pt idx="3">
                  <c:v>632</c:v>
                </c:pt>
                <c:pt idx="4">
                  <c:v>753</c:v>
                </c:pt>
                <c:pt idx="5">
                  <c:v>206</c:v>
                </c:pt>
                <c:pt idx="6">
                  <c:v>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72A-4463-B088-1BD00E81E3C3}"/>
            </c:ext>
          </c:extLst>
        </c:ser>
        <c:ser>
          <c:idx val="3"/>
          <c:order val="3"/>
          <c:tx>
            <c:v>2016</c:v>
          </c:tx>
          <c:invertIfNegative val="0"/>
          <c:dLbls>
            <c:dLbl>
              <c:idx val="0"/>
              <c:layout>
                <c:manualLayout>
                  <c:x val="4.302925989672977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72A-4463-B088-1BD00E81E3C3}"/>
                </c:ext>
              </c:extLst>
            </c:dLbl>
            <c:dLbl>
              <c:idx val="1"/>
              <c:layout>
                <c:manualLayout>
                  <c:x val="0"/>
                  <c:y val="-9.4831673779042207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72A-4463-B088-1BD00E81E3C3}"/>
                </c:ext>
              </c:extLst>
            </c:dLbl>
            <c:dLbl>
              <c:idx val="2"/>
              <c:layout>
                <c:manualLayout>
                  <c:x val="1.0040160642570281E-2"/>
                  <c:y val="-7.1123755334281651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72A-4463-B088-1BD00E81E3C3}"/>
                </c:ext>
              </c:extLst>
            </c:dLbl>
            <c:dLbl>
              <c:idx val="3"/>
              <c:layout>
                <c:manualLayout>
                  <c:x val="5.737234652897303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72A-4463-B088-1BD00E81E3C3}"/>
                </c:ext>
              </c:extLst>
            </c:dLbl>
            <c:dLbl>
              <c:idx val="4"/>
              <c:layout>
                <c:manualLayout>
                  <c:x val="5.7372346528973038E-3"/>
                  <c:y val="2.3707918444760552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72A-4463-B088-1BD00E81E3C3}"/>
                </c:ext>
              </c:extLst>
            </c:dLbl>
            <c:dLbl>
              <c:idx val="6"/>
              <c:layout>
                <c:manualLayout>
                  <c:x val="8.6058519793460603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72A-4463-B088-1BD00E81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Tabelle3!$B$7:$H$7</c:f>
              <c:numCache>
                <c:formatCode>General</c:formatCode>
                <c:ptCount val="7"/>
                <c:pt idx="0">
                  <c:v>166</c:v>
                </c:pt>
                <c:pt idx="1">
                  <c:v>248</c:v>
                </c:pt>
                <c:pt idx="2">
                  <c:v>766</c:v>
                </c:pt>
                <c:pt idx="3">
                  <c:v>776</c:v>
                </c:pt>
                <c:pt idx="4">
                  <c:v>756</c:v>
                </c:pt>
                <c:pt idx="5">
                  <c:v>231</c:v>
                </c:pt>
                <c:pt idx="6">
                  <c:v>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72A-4463-B088-1BD00E81E3C3}"/>
            </c:ext>
          </c:extLst>
        </c:ser>
        <c:ser>
          <c:idx val="4"/>
          <c:order val="4"/>
          <c:tx>
            <c:v>2017</c:v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8.605851979345954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C72A-4463-B088-1BD00E81E3C3}"/>
                </c:ext>
              </c:extLst>
            </c:dLbl>
            <c:dLbl>
              <c:idx val="1"/>
              <c:layout>
                <c:manualLayout>
                  <c:x val="8.6058519793459545E-3"/>
                  <c:y val="8.6928030097433812E-17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C72A-4463-B088-1BD00E81E3C3}"/>
                </c:ext>
              </c:extLst>
            </c:dLbl>
            <c:dLbl>
              <c:idx val="2"/>
              <c:layout>
                <c:manualLayout>
                  <c:x val="1.2908665031328915E-2"/>
                  <c:y val="2.3707918444761419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72A-4463-B088-1BD00E81E3C3}"/>
                </c:ext>
              </c:extLst>
            </c:dLbl>
            <c:dLbl>
              <c:idx val="3"/>
              <c:layout>
                <c:manualLayout>
                  <c:x val="1.4343086632243259E-2"/>
                  <c:y val="-1.6595542911332341E-2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C72A-4463-B088-1BD00E81E3C3}"/>
                </c:ext>
              </c:extLst>
            </c:dLbl>
            <c:dLbl>
              <c:idx val="4"/>
              <c:layout>
                <c:manualLayout>
                  <c:x val="1.4343086632243259E-2"/>
                  <c:y val="-7.1123755334281651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C72A-4463-B088-1BD00E81E3C3}"/>
                </c:ext>
              </c:extLst>
            </c:dLbl>
            <c:dLbl>
              <c:idx val="5"/>
              <c:layout>
                <c:manualLayout>
                  <c:x val="8.6058519793460603E-3"/>
                  <c:y val="-1.8667652318709096E-7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C72A-4463-B088-1BD00E81E3C3}"/>
                </c:ext>
              </c:extLst>
            </c:dLbl>
            <c:dLbl>
              <c:idx val="6"/>
              <c:layout>
                <c:manualLayout>
                  <c:x val="1.1474469305794502E-2"/>
                  <c:y val="-7.1123755334281651E-3"/>
                </c:manualLayout>
              </c:layout>
              <c:spPr/>
              <c:txPr>
                <a:bodyPr/>
                <a:lstStyle/>
                <a:p>
                  <a:pPr>
                    <a:defRPr sz="800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C72A-4463-B088-1BD00E81E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Tabelle3!$B$8:$H$8</c:f>
              <c:numCache>
                <c:formatCode>General</c:formatCode>
                <c:ptCount val="7"/>
                <c:pt idx="0">
                  <c:v>221</c:v>
                </c:pt>
                <c:pt idx="1">
                  <c:v>253</c:v>
                </c:pt>
                <c:pt idx="2">
                  <c:v>476</c:v>
                </c:pt>
                <c:pt idx="3">
                  <c:v>667</c:v>
                </c:pt>
                <c:pt idx="4">
                  <c:v>656</c:v>
                </c:pt>
                <c:pt idx="5">
                  <c:v>194</c:v>
                </c:pt>
                <c:pt idx="6">
                  <c:v>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C72A-4463-B088-1BD00E81E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3883720"/>
        <c:axId val="1"/>
        <c:axId val="0"/>
      </c:bar3DChart>
      <c:catAx>
        <c:axId val="293883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="1" baseline="0"/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3883720"/>
        <c:crosses val="autoZero"/>
        <c:crossBetween val="between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1721170395869191"/>
          <c:y val="0.37729416113170777"/>
          <c:w val="5.3448778240069383E-2"/>
          <c:h val="0.2143541178974249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2000" b="1" u="sng"/>
              <a:t>Eingänge</a:t>
            </a:r>
            <a:r>
              <a:rPr lang="en-US" sz="1400"/>
              <a:t> (Klagen und Eilanträge in Angelegenheiten nach dem </a:t>
            </a:r>
            <a:r>
              <a:rPr lang="en-US" sz="1400" b="1"/>
              <a:t>SGB II - Hartz IV</a:t>
            </a:r>
            <a:r>
              <a:rPr lang="en-US" sz="1400"/>
              <a:t>) </a:t>
            </a:r>
          </a:p>
          <a:p>
            <a:pPr>
              <a:defRPr sz="1400"/>
            </a:pPr>
            <a:r>
              <a:rPr lang="en-US" sz="1400"/>
              <a:t>- Vergleich Geschäftsjahr 2017 zu den Vorjahren ab 2013-</a:t>
            </a:r>
          </a:p>
        </c:rich>
      </c:tx>
      <c:layout>
        <c:manualLayout>
          <c:xMode val="edge"/>
          <c:yMode val="edge"/>
          <c:x val="0.10838065583196126"/>
          <c:y val="2.4390243902439025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FFF00"/>
        </a:solidFill>
      </c:spPr>
    </c:floor>
    <c:sideWall>
      <c:thickness val="0"/>
      <c:spPr>
        <a:solidFill>
          <a:srgbClr val="FFFF00"/>
        </a:solidFill>
      </c:spPr>
    </c:sideWall>
    <c:backWall>
      <c:thickness val="0"/>
      <c:spPr>
        <a:solidFill>
          <a:srgbClr val="FFFF00"/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855A-45B8-95D1-E7F5D43A007A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3-855A-45B8-95D1-E7F5D43A007A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5A-45B8-95D1-E7F5D43A007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855A-45B8-95D1-E7F5D43A007A}"/>
              </c:ext>
            </c:extLst>
          </c:dPt>
          <c:dLbls>
            <c:dLbl>
              <c:idx val="0"/>
              <c:layout>
                <c:manualLayout>
                  <c:x val="2.4995652822978522E-3"/>
                  <c:y val="-4.197692822424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C0A-4000-B2E7-476B9DC9DBCF}"/>
                </c:ext>
              </c:extLst>
            </c:dLbl>
            <c:dLbl>
              <c:idx val="1"/>
              <c:layout>
                <c:manualLayout>
                  <c:x val="0"/>
                  <c:y val="-3.3581542579396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55A-45B8-95D1-E7F5D43A007A}"/>
                </c:ext>
              </c:extLst>
            </c:dLbl>
            <c:dLbl>
              <c:idx val="2"/>
              <c:layout>
                <c:manualLayout>
                  <c:x val="0"/>
                  <c:y val="-4.197692822424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55A-45B8-95D1-E7F5D43A007A}"/>
                </c:ext>
              </c:extLst>
            </c:dLbl>
            <c:dLbl>
              <c:idx val="3"/>
              <c:layout>
                <c:manualLayout>
                  <c:x val="3.7493479234468703E-3"/>
                  <c:y val="-5.4570006691519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55A-45B8-95D1-E7F5D43A007A}"/>
                </c:ext>
              </c:extLst>
            </c:dLbl>
            <c:dLbl>
              <c:idx val="4"/>
              <c:layout>
                <c:manualLayout>
                  <c:x val="1.8329933654559852E-16"/>
                  <c:y val="-4.6174621046669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55A-45B8-95D1-E7F5D43A007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Tabelle3!$B$4:$F$4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Tabelle3!$B$5:$F$5</c:f>
              <c:numCache>
                <c:formatCode>General</c:formatCode>
                <c:ptCount val="5"/>
                <c:pt idx="0">
                  <c:v>750</c:v>
                </c:pt>
                <c:pt idx="1">
                  <c:v>807</c:v>
                </c:pt>
                <c:pt idx="2">
                  <c:v>632</c:v>
                </c:pt>
                <c:pt idx="3">
                  <c:v>776</c:v>
                </c:pt>
                <c:pt idx="4">
                  <c:v>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55A-45B8-95D1-E7F5D43A0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69135440"/>
        <c:axId val="1"/>
        <c:axId val="0"/>
      </c:bar3DChart>
      <c:catAx>
        <c:axId val="46913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69135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Entwicklung der Erledigungszahlen seit 2013</a:t>
            </a:r>
          </a:p>
          <a:p>
            <a:pPr>
              <a:defRPr/>
            </a:pPr>
            <a:r>
              <a:rPr lang="en-US"/>
              <a:t> (Klagen und Eilanträge)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16668625146886015"/>
          <c:y val="3.3003300330033004E-3"/>
        </c:manualLayout>
      </c:layout>
      <c:overlay val="1"/>
    </c:title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95000"/>
          </a:schemeClr>
        </a:solidFill>
      </c:spPr>
    </c:floor>
    <c:sideWall>
      <c:thickness val="0"/>
      <c:sp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pattFill prst="pct5">
          <a:fgClr>
            <a:schemeClr val="accent6">
              <a:lumMod val="75000"/>
            </a:schemeClr>
          </a:fgClr>
          <a:bgClr>
            <a:schemeClr val="bg1"/>
          </a:bgClr>
        </a:pattFill>
      </c:spPr>
    </c:backWall>
    <c:plotArea>
      <c:layout>
        <c:manualLayout>
          <c:layoutTarget val="inner"/>
          <c:xMode val="edge"/>
          <c:yMode val="edge"/>
          <c:x val="6.1368900567805064E-2"/>
          <c:y val="0.20498167927028921"/>
          <c:w val="0.81113311188627857"/>
          <c:h val="0.70542007744081492"/>
        </c:manualLayout>
      </c:layout>
      <c:bar3DChart>
        <c:barDir val="col"/>
        <c:grouping val="clustered"/>
        <c:varyColors val="1"/>
        <c:ser>
          <c:idx val="0"/>
          <c:order val="0"/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421-469A-87F8-F6B80611CB8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421-469A-87F8-F6B80611CB8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421-469A-87F8-F6B80611CB8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421-469A-87F8-F6B80611CB8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421-469A-87F8-F6B80611CB80}"/>
              </c:ext>
            </c:extLst>
          </c:dPt>
          <c:dLbls>
            <c:dLbl>
              <c:idx val="0"/>
              <c:layout>
                <c:manualLayout>
                  <c:x val="1.9641706067587632E-2"/>
                  <c:y val="-2.5035731919648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421-469A-87F8-F6B80611CB80}"/>
                </c:ext>
              </c:extLst>
            </c:dLbl>
            <c:dLbl>
              <c:idx val="1"/>
              <c:layout>
                <c:manualLayout>
                  <c:x val="1.3709361535448493E-2"/>
                  <c:y val="-2.8612302175099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421-469A-87F8-F6B80611CB80}"/>
                </c:ext>
              </c:extLst>
            </c:dLbl>
            <c:dLbl>
              <c:idx val="2"/>
              <c:layout>
                <c:manualLayout>
                  <c:x val="5.8754406580493537E-3"/>
                  <c:y val="-2.4207271120812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421-469A-87F8-F6B80611CB80}"/>
                </c:ext>
              </c:extLst>
            </c:dLbl>
            <c:dLbl>
              <c:idx val="3"/>
              <c:layout>
                <c:manualLayout>
                  <c:x val="-1.1580323904870293E-2"/>
                  <c:y val="-7.70562095579636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421-469A-87F8-F6B80611CB80}"/>
                </c:ext>
              </c:extLst>
            </c:dLbl>
            <c:dLbl>
              <c:idx val="4"/>
              <c:layout>
                <c:manualLayout>
                  <c:x val="-3.0951698017771282E-3"/>
                  <c:y val="-3.6027390140588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421-469A-87F8-F6B80611CB8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3545</c:v>
                </c:pt>
                <c:pt idx="1">
                  <c:v>3586</c:v>
                </c:pt>
                <c:pt idx="2">
                  <c:v>3467</c:v>
                </c:pt>
                <c:pt idx="3">
                  <c:v>3596</c:v>
                </c:pt>
                <c:pt idx="4">
                  <c:v>3474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21-469A-87F8-F6B80611C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031936"/>
        <c:axId val="81033472"/>
        <c:axId val="0"/>
      </c:bar3DChart>
      <c:catAx>
        <c:axId val="8103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de-DE"/>
          </a:p>
        </c:txPr>
        <c:crossAx val="81033472"/>
        <c:crosses val="autoZero"/>
        <c:auto val="1"/>
        <c:lblAlgn val="ctr"/>
        <c:lblOffset val="100"/>
        <c:noMultiLvlLbl val="0"/>
      </c:catAx>
      <c:valAx>
        <c:axId val="81033472"/>
        <c:scaling>
          <c:orientation val="minMax"/>
        </c:scaling>
        <c:delete val="0"/>
        <c:axPos val="l"/>
        <c:majorGridlines>
          <c:spPr>
            <a:effectLst>
              <a:outerShdw blurRad="50800" dist="50800" dir="5400000" algn="ctr" rotWithShape="0">
                <a:schemeClr val="accent6">
                  <a:lumMod val="20000"/>
                  <a:lumOff val="80000"/>
                </a:schemeClr>
              </a:outerShdw>
            </a:effectLst>
          </c:spPr>
        </c:majorGridlines>
        <c:numFmt formatCode="General" sourceLinked="1"/>
        <c:majorTickMark val="out"/>
        <c:minorTickMark val="none"/>
        <c:tickLblPos val="nextTo"/>
        <c:crossAx val="81031936"/>
        <c:crosses val="autoZero"/>
        <c:crossBetween val="between"/>
      </c:valAx>
      <c:spPr>
        <a:solidFill>
          <a:schemeClr val="accent3">
            <a:lumMod val="40000"/>
            <a:lumOff val="60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Arten der Erledigungen</a:t>
            </a:r>
            <a:r>
              <a:rPr lang="de-DE" baseline="0"/>
              <a:t> bei Klagen</a:t>
            </a:r>
            <a:endParaRPr lang="de-DE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0720291441842735E-17"/>
                  <c:y val="-4.2026539594294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F41-4CE6-A9CE-C9B7DFDDAE4B}"/>
                </c:ext>
              </c:extLst>
            </c:dLbl>
            <c:dLbl>
              <c:idx val="1"/>
              <c:layout>
                <c:manualLayout>
                  <c:x val="3.5084995473482635E-3"/>
                  <c:y val="-4.8662309003920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F41-4CE6-A9CE-C9B7DFDDAE4B}"/>
                </c:ext>
              </c:extLst>
            </c:dLbl>
            <c:dLbl>
              <c:idx val="2"/>
              <c:layout>
                <c:manualLayout>
                  <c:x val="1.052549864204492E-2"/>
                  <c:y val="-5.3086155277004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F41-4CE6-A9CE-C9B7DFDDAE4B}"/>
                </c:ext>
              </c:extLst>
            </c:dLbl>
            <c:dLbl>
              <c:idx val="3"/>
              <c:layout>
                <c:manualLayout>
                  <c:x val="4.0502227622519239E-3"/>
                  <c:y val="-1.539645881447267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C8-432E-B385-A93FD63FF5BF}"/>
                </c:ext>
              </c:extLst>
            </c:dLbl>
            <c:dLbl>
              <c:idx val="4"/>
              <c:layout>
                <c:manualLayout>
                  <c:x val="-3.2401782098015391E-2"/>
                  <c:y val="7.6982294072363358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 smtClean="0"/>
                      <a:t>28,18</a:t>
                    </a:r>
                    <a:r>
                      <a:rPr lang="en-US" baseline="0" dirty="0" smtClean="0"/>
                      <a:t> %</a:t>
                    </a:r>
                    <a:endParaRPr lang="en-US" dirty="0" smtClean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EC8-432E-B385-A93FD63FF5BF}"/>
                </c:ext>
              </c:extLst>
            </c:dLbl>
            <c:dLbl>
              <c:idx val="5"/>
              <c:layout>
                <c:manualLayout>
                  <c:x val="-6.3892447268679145E-3"/>
                  <c:y val="-4.866230900392050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EC8-432E-B385-A93FD63FF5BF}"/>
                </c:ext>
              </c:extLst>
            </c:dLbl>
            <c:dLbl>
              <c:idx val="6"/>
              <c:layout>
                <c:manualLayout>
                  <c:x val="0"/>
                  <c:y val="-3.4642032332563508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EC8-432E-B385-A93FD63FF5BF}"/>
                </c:ext>
              </c:extLst>
            </c:dLbl>
            <c:dLbl>
              <c:idx val="7"/>
              <c:layout>
                <c:manualLayout>
                  <c:x val="6.0753341433778859E-3"/>
                  <c:y val="-1.539645881447267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EC8-432E-B385-A93FD63FF5B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Tabelle4!$B$3:$I$3</c:f>
              <c:strCache>
                <c:ptCount val="8"/>
                <c:pt idx="0">
                  <c:v>Entscheidung</c:v>
                </c:pt>
                <c:pt idx="1">
                  <c:v>ger. Vergleich</c:v>
                </c:pt>
                <c:pt idx="2">
                  <c:v>üe Erledigungserklärung</c:v>
                </c:pt>
                <c:pt idx="3">
                  <c:v>angenommenes Anerkenntnis</c:v>
                </c:pt>
                <c:pt idx="4">
                  <c:v>Zurücknahme</c:v>
                </c:pt>
                <c:pt idx="5">
                  <c:v>Verweis an andere SGe</c:v>
                </c:pt>
                <c:pt idx="6">
                  <c:v>Unterbrechung, Ruhen etc.</c:v>
                </c:pt>
                <c:pt idx="7">
                  <c:v>auf sonstige Art</c:v>
                </c:pt>
              </c:strCache>
            </c:strRef>
          </c:cat>
          <c:val>
            <c:numRef>
              <c:f>Tabelle4!$B$4:$I$4</c:f>
              <c:numCache>
                <c:formatCode>0.00%</c:formatCode>
                <c:ptCount val="8"/>
                <c:pt idx="0">
                  <c:v>0.25340000000000001</c:v>
                </c:pt>
                <c:pt idx="1">
                  <c:v>0.1036</c:v>
                </c:pt>
                <c:pt idx="2">
                  <c:v>0.19139999999999999</c:v>
                </c:pt>
                <c:pt idx="3">
                  <c:v>9.06E-2</c:v>
                </c:pt>
                <c:pt idx="4">
                  <c:v>0.28179999999999999</c:v>
                </c:pt>
                <c:pt idx="5">
                  <c:v>9.7999999999999997E-3</c:v>
                </c:pt>
                <c:pt idx="6">
                  <c:v>2.8899999999999999E-2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C8-432E-B385-A93FD63FF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27138800"/>
        <c:axId val="1"/>
        <c:axId val="0"/>
      </c:bar3DChart>
      <c:catAx>
        <c:axId val="52713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0.00%" sourceLinked="1"/>
        <c:majorTickMark val="out"/>
        <c:minorTickMark val="none"/>
        <c:tickLblPos val="nextTo"/>
        <c:crossAx val="5271388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00">
        <a:alpha val="41000"/>
      </a:srgbClr>
    </a:solidFill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Entscheidungen</a:t>
            </a:r>
          </a:p>
          <a:p>
            <a:pPr>
              <a:defRPr/>
            </a:pPr>
            <a:r>
              <a:rPr lang="de-DE"/>
              <a:t> insgesamt</a:t>
            </a:r>
            <a:r>
              <a:rPr lang="de-DE" baseline="0"/>
              <a:t> 822</a:t>
            </a:r>
            <a:endParaRPr lang="de-DE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2C8D-4A9D-BB4A-763D48B1C598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2C8D-4A9D-BB4A-763D48B1C59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Tabelle4!$B$5:$C$5</c:f>
              <c:strCache>
                <c:ptCount val="2"/>
                <c:pt idx="0">
                  <c:v>Urteile</c:v>
                </c:pt>
                <c:pt idx="1">
                  <c:v>Gerichtsbescheide</c:v>
                </c:pt>
              </c:strCache>
            </c:strRef>
          </c:cat>
          <c:val>
            <c:numRef>
              <c:f>Tabelle4!$B$6:$C$6</c:f>
              <c:numCache>
                <c:formatCode>General</c:formatCode>
                <c:ptCount val="2"/>
                <c:pt idx="0">
                  <c:v>477</c:v>
                </c:pt>
                <c:pt idx="1">
                  <c:v>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D-4A9D-BB4A-763D48B1C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00"/>
    </a:soli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Erfolgsquote Entscheidungen</a:t>
            </a:r>
          </a:p>
        </c:rich>
      </c:tx>
      <c:layout>
        <c:manualLayout>
          <c:xMode val="edge"/>
          <c:yMode val="edge"/>
          <c:x val="0.36631955886138018"/>
          <c:y val="3.5217608608560276E-2"/>
        </c:manualLayout>
      </c:layout>
      <c:overlay val="1"/>
    </c:title>
    <c:autoTitleDeleted val="0"/>
    <c:view3D>
      <c:rotX val="15"/>
      <c:rotY val="20"/>
      <c:depthPercent val="100"/>
      <c:rAngAx val="1"/>
    </c:view3D>
    <c:floor>
      <c:thickness val="0"/>
      <c:spPr>
        <a:gradFill>
          <a:gsLst>
            <a:gs pos="0">
              <a:schemeClr val="accent1">
                <a:lumMod val="75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c:spPr>
    </c:sideWall>
    <c:backWall>
      <c:thickness val="0"/>
      <c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c:spPr>
    </c:backWall>
    <c:plotArea>
      <c:layout>
        <c:manualLayout>
          <c:layoutTarget val="inner"/>
          <c:xMode val="edge"/>
          <c:yMode val="edge"/>
          <c:x val="0.11054828648277701"/>
          <c:y val="2.2633905943401433E-2"/>
          <c:w val="0.88289800206200986"/>
          <c:h val="0.84589186150966311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 w="28575">
              <a:noFill/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1-569A-43AC-B259-CD7AFF25A70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3-569A-43AC-B259-CD7AFF25A70E}"/>
              </c:ext>
            </c:extLst>
          </c:dPt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04290775929838E-2"/>
                      <c:h val="0.105701761826526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569A-43AC-B259-CD7AFF25A70E}"/>
                </c:ext>
              </c:extLst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4556222381390942E-2"/>
                      <c:h val="0.110220838384616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69A-43AC-B259-CD7AFF25A70E}"/>
                </c:ext>
              </c:extLst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22875917583169"/>
                      <c:h val="0.105701761826526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69A-43AC-B259-CD7AFF25A70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Tabelle2!$B$5:$D$5</c:f>
              <c:strCache>
                <c:ptCount val="3"/>
                <c:pt idx="0">
                  <c:v>Obsiegen</c:v>
                </c:pt>
                <c:pt idx="1">
                  <c:v>teilweises Obsiegen/Unterliegen</c:v>
                </c:pt>
                <c:pt idx="2">
                  <c:v>Unterliegen</c:v>
                </c:pt>
              </c:strCache>
            </c:strRef>
          </c:cat>
          <c:val>
            <c:numRef>
              <c:f>Tabelle2!$B$6:$D$6</c:f>
              <c:numCache>
                <c:formatCode>0.00%</c:formatCode>
                <c:ptCount val="3"/>
                <c:pt idx="0">
                  <c:v>0.1605</c:v>
                </c:pt>
                <c:pt idx="1">
                  <c:v>8.1500000000000003E-2</c:v>
                </c:pt>
                <c:pt idx="2">
                  <c:v>0.75790000000000002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9A-43AC-B259-CD7AFF25A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524694272"/>
        <c:axId val="1"/>
        <c:axId val="0"/>
      </c:bar3DChart>
      <c:catAx>
        <c:axId val="5246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0.00%" sourceLinked="1"/>
        <c:majorTickMark val="out"/>
        <c:minorTickMark val="none"/>
        <c:tickLblPos val="nextTo"/>
        <c:crossAx val="524694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Durchschnittliche Verfahrensdauer in Monaten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80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1-3054-47EE-83C3-DC7034BE256C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3-3054-47EE-83C3-DC7034BE256C}"/>
              </c:ext>
            </c:extLst>
          </c:dPt>
          <c:dPt>
            <c:idx val="2"/>
            <c:invertIfNegative val="0"/>
            <c:bubble3D val="0"/>
            <c:spPr>
              <a:solidFill>
                <a:srgbClr val="FF0066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5-3054-47EE-83C3-DC7034BE256C}"/>
              </c:ext>
            </c:extLst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7-3054-47EE-83C3-DC7034BE256C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9-3054-47EE-83C3-DC7034BE256C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B-3054-47EE-83C3-DC7034BE256C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D-3054-47EE-83C3-DC7034BE256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F-3054-47EE-83C3-DC7034BE256C}"/>
              </c:ext>
            </c:extLst>
          </c:dPt>
          <c:dPt>
            <c:idx val="8"/>
            <c:invertIfNegative val="0"/>
            <c:bubble3D val="0"/>
            <c:spPr>
              <a:solidFill>
                <a:srgbClr val="7030A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11-3054-47EE-83C3-DC7034BE256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Tabelle5!$B$3:$J$3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Tabelle5!$B$4:$J$4</c:f>
              <c:numCache>
                <c:formatCode>General</c:formatCode>
                <c:ptCount val="9"/>
                <c:pt idx="0">
                  <c:v>10.5</c:v>
                </c:pt>
                <c:pt idx="1">
                  <c:v>10</c:v>
                </c:pt>
                <c:pt idx="2">
                  <c:v>13.6</c:v>
                </c:pt>
                <c:pt idx="3">
                  <c:v>14</c:v>
                </c:pt>
                <c:pt idx="4">
                  <c:v>9.5</c:v>
                </c:pt>
                <c:pt idx="5">
                  <c:v>8.4</c:v>
                </c:pt>
                <c:pt idx="6">
                  <c:v>13.3</c:v>
                </c:pt>
                <c:pt idx="7">
                  <c:v>11.9</c:v>
                </c:pt>
                <c:pt idx="8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054-47EE-83C3-DC7034BE2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7143392"/>
        <c:axId val="1"/>
      </c:barChart>
      <c:catAx>
        <c:axId val="52714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2714339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  <a:effectLst>
          <a:outerShdw blurRad="50800" dist="50800" dir="5400000" algn="ctr" rotWithShape="0">
            <a:schemeClr val="accent5">
              <a:lumMod val="20000"/>
              <a:lumOff val="80000"/>
            </a:schemeClr>
          </a:outerShdw>
        </a:effectLst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966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78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0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18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8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834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6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36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46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69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04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C8874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482C7-2D71-4A70-ACCD-99D04A1EA54A}" type="datetimeFigureOut">
              <a:rPr lang="de-DE" smtClean="0"/>
              <a:t>02.05.2018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DD640-4295-4D65-A421-37F32C70C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57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de/url?sa=i&amp;rct=j&amp;q=&amp;esrc=s&amp;source=images&amp;cd=&amp;cad=rja&amp;uact=8&amp;ved=2ahUKEwjpt8Xy-K_aAhUGqaQKHR7WDncQjRx6BAgAEAU&amp;url=https://www.essen.de/meldungen/pressemeldung_1138833.de.html&amp;psig=AOvVaw33LSdMOHM-RzqxyWhZswtH&amp;ust=1523457686029744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Bildergebnis für Im Namen des Volkes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9" y="1690688"/>
            <a:ext cx="7263589" cy="4602376"/>
          </a:xfrm>
          <a:prstGeom prst="rect">
            <a:avLst/>
          </a:prstGeom>
          <a:noFill/>
          <a:ln>
            <a:noFill/>
          </a:ln>
          <a:effectLst>
            <a:outerShdw blurRad="1270000" dist="50800" dir="5400000" algn="ctr" rotWithShape="0">
              <a:srgbClr val="000000"/>
            </a:outerShdw>
          </a:effec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Pressegespräch 07. Mai 2018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214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394128"/>
              </p:ext>
            </p:extLst>
          </p:nvPr>
        </p:nvGraphicFramePr>
        <p:xfrm>
          <a:off x="1415331" y="572494"/>
          <a:ext cx="10304891" cy="5891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547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621274"/>
              </p:ext>
            </p:extLst>
          </p:nvPr>
        </p:nvGraphicFramePr>
        <p:xfrm>
          <a:off x="914400" y="281353"/>
          <a:ext cx="11083332" cy="6260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01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202487"/>
              </p:ext>
            </p:extLst>
          </p:nvPr>
        </p:nvGraphicFramePr>
        <p:xfrm>
          <a:off x="962107" y="485030"/>
          <a:ext cx="10774017" cy="6233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70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539029"/>
              </p:ext>
            </p:extLst>
          </p:nvPr>
        </p:nvGraphicFramePr>
        <p:xfrm>
          <a:off x="524786" y="294198"/>
          <a:ext cx="11187485" cy="6376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54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884459"/>
            <a:ext cx="7794929" cy="254442"/>
          </a:xfrm>
        </p:spPr>
        <p:txBody>
          <a:bodyPr>
            <a:normAutofit fontScale="90000"/>
          </a:bodyPr>
          <a:lstStyle/>
          <a:p>
            <a:r>
              <a:rPr lang="de-DE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baden-württembergische Sozialgerichtsbarkeit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1455089"/>
            <a:ext cx="11696369" cy="5629523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Sozialgerichte in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Stuttgart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Karlsruhe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Mannheim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Heilbronn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Ulm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Freiburg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Konstanz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de-DE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Reutlingen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de-DE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Landessozialgericht in Stuttgart</a:t>
            </a:r>
          </a:p>
          <a:p>
            <a:pPr lvl="1" algn="l"/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marL="742950" lvl="1" indent="-285750" algn="l">
              <a:buFont typeface="Arial" pitchFamily="34" charset="0"/>
              <a:buChar char="•"/>
            </a:pPr>
            <a:endParaRPr lang="de-DE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über 180 Richterinnen und Richter erster und zweiter Instanz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rund 1.300 ehrenamtliche Richterinnen und Richter an den Sozialgerichten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mehr als 200 ehrenamtliche Richterinnen und Richter beim Landessozialgericht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589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Gerichtsbezirk </a:t>
            </a:r>
            <a:b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Sozialgericht Reutlingen</a:t>
            </a:r>
            <a:b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Tübingen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Zollernalbkreis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Freudenstadt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Rottweil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Tuttlingen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Reutlingen</a:t>
            </a:r>
          </a:p>
          <a:p>
            <a:pPr marL="285750" indent="-285750">
              <a:lnSpc>
                <a:spcPct val="150000"/>
              </a:lnSpc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Schwarzwald-Baar-Kreis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689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7464" y="135172"/>
            <a:ext cx="9056536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Sozialgericht Reutlingen</a:t>
            </a:r>
          </a:p>
          <a:p>
            <a:pPr>
              <a:lnSpc>
                <a:spcPct val="150000"/>
              </a:lnSpc>
            </a:pPr>
            <a:endParaRPr lang="de-DE" sz="2400" u="sng" dirty="0" smtClean="0"/>
          </a:p>
          <a:p>
            <a:pPr>
              <a:lnSpc>
                <a:spcPct val="150000"/>
              </a:lnSpc>
            </a:pPr>
            <a:r>
              <a:rPr lang="de-DE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Gebäude und Lage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Seit 1996 in landeseigenem, denkmalgeschütztem Gebäude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1890 als Reichsbanknebenstelle erbaut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Innenstadtnähe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Gerichtsorganisation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Kammern besetzt mit 12 Berufsrichterinnen und –</a:t>
            </a:r>
            <a:r>
              <a:rPr lang="de-D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richtern</a:t>
            </a:r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davon </a:t>
            </a: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zwei 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Richterinnen in Teilzeit mit </a:t>
            </a: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0,75 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AKA, </a:t>
            </a:r>
            <a:r>
              <a:rPr lang="de-D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bzw. </a:t>
            </a: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0,5 AKA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174 ehrenamtliche Richterinnen und Richter</a:t>
            </a:r>
          </a:p>
        </p:txBody>
      </p:sp>
    </p:spTree>
    <p:extLst>
      <p:ext uri="{BB962C8B-B14F-4D97-AF65-F5344CB8AC3E}">
        <p14:creationId xmlns:p14="http://schemas.microsoft.com/office/powerpoint/2010/main" val="35810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95416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insgesamt 34 Beschäftigte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davon 12 im richterlichen Dienst,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 im nichtrichterlichen Dienst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120608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6810512"/>
              </p:ext>
            </p:extLst>
          </p:nvPr>
        </p:nvGraphicFramePr>
        <p:xfrm>
          <a:off x="1523999" y="564543"/>
          <a:ext cx="9528313" cy="5589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51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Chart 20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283727"/>
              </p:ext>
            </p:extLst>
          </p:nvPr>
        </p:nvGraphicFramePr>
        <p:xfrm>
          <a:off x="1073425" y="636103"/>
          <a:ext cx="10662699" cy="6027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630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143904"/>
              </p:ext>
            </p:extLst>
          </p:nvPr>
        </p:nvGraphicFramePr>
        <p:xfrm>
          <a:off x="334298" y="-186813"/>
          <a:ext cx="11445176" cy="6543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577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28544"/>
              </p:ext>
            </p:extLst>
          </p:nvPr>
        </p:nvGraphicFramePr>
        <p:xfrm>
          <a:off x="842838" y="469127"/>
          <a:ext cx="10161767" cy="6050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752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4346974"/>
              </p:ext>
            </p:extLst>
          </p:nvPr>
        </p:nvGraphicFramePr>
        <p:xfrm>
          <a:off x="1081377" y="445273"/>
          <a:ext cx="10662700" cy="6241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66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7535258"/>
              </p:ext>
            </p:extLst>
          </p:nvPr>
        </p:nvGraphicFramePr>
        <p:xfrm>
          <a:off x="717755" y="619433"/>
          <a:ext cx="10859343" cy="5741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441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4913459"/>
              </p:ext>
            </p:extLst>
          </p:nvPr>
        </p:nvGraphicFramePr>
        <p:xfrm>
          <a:off x="1316333" y="589935"/>
          <a:ext cx="9371331" cy="5479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608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7360860"/>
              </p:ext>
            </p:extLst>
          </p:nvPr>
        </p:nvGraphicFramePr>
        <p:xfrm>
          <a:off x="508883" y="445274"/>
          <a:ext cx="10591138" cy="6130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07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291</Words>
  <Application>Microsoft Office PowerPoint</Application>
  <PresentationFormat>Breitbild</PresentationFormat>
  <Paragraphs>134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Office Theme</vt:lpstr>
      <vt:lpstr>Pressegespräch 07. Mai 2018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Die baden-württembergische Sozialgerichtsbarkeit </vt:lpstr>
      <vt:lpstr>Gerichtsbezirk  Sozialgericht Reutlingen </vt:lpstr>
      <vt:lpstr>PowerPoint-Präsentation</vt:lpstr>
      <vt:lpstr>PowerPoint-Präsentation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Pressegespräch 07. Mai 2018</dc:title>
  <dc:creator>Minna, Anna (SG Reutlingen)</dc:creator>
  <cp:lastModifiedBy>Minna, Anna (SG Reutlingen)</cp:lastModifiedBy>
  <cp:revision>23</cp:revision>
  <dcterms:created xsi:type="dcterms:W3CDTF">2018-05-02T08:37:48Z</dcterms:created>
  <dcterms:modified xsi:type="dcterms:W3CDTF">2018-05-02T13:58:18Z</dcterms:modified>
</cp:coreProperties>
</file>