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797675" cy="9926638"/>
  <p:defaultTextStyle>
    <a:defPPr>
      <a:defRPr lang="de-DE"/>
    </a:defPPr>
    <a:lvl1pPr algn="ctr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8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8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8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8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4">
          <p15:clr>
            <a:srgbClr val="A4A3A4"/>
          </p15:clr>
        </p15:guide>
        <p15:guide id="2" orient="horz" pos="2115">
          <p15:clr>
            <a:srgbClr val="A4A3A4"/>
          </p15:clr>
        </p15:guide>
        <p15:guide id="3" orient="horz" pos="3022">
          <p15:clr>
            <a:srgbClr val="A4A3A4"/>
          </p15:clr>
        </p15:guide>
        <p15:guide id="4" orient="horz" pos="4156">
          <p15:clr>
            <a:srgbClr val="A4A3A4"/>
          </p15:clr>
        </p15:guide>
        <p15:guide id="5" orient="horz" pos="2795">
          <p15:clr>
            <a:srgbClr val="A4A3A4"/>
          </p15:clr>
        </p15:guide>
        <p15:guide id="6" orient="horz" pos="2387">
          <p15:clr>
            <a:srgbClr val="A4A3A4"/>
          </p15:clr>
        </p15:guide>
        <p15:guide id="7" orient="horz" pos="2614">
          <p15:clr>
            <a:srgbClr val="A4A3A4"/>
          </p15:clr>
        </p15:guide>
        <p15:guide id="8" orient="horz" pos="3430">
          <p15:clr>
            <a:srgbClr val="A4A3A4"/>
          </p15:clr>
        </p15:guide>
        <p15:guide id="9" pos="2562">
          <p15:clr>
            <a:srgbClr val="A4A3A4"/>
          </p15:clr>
        </p15:guide>
        <p15:guide id="10" pos="2880">
          <p15:clr>
            <a:srgbClr val="A4A3A4"/>
          </p15:clr>
        </p15:guide>
        <p15:guide id="11" pos="5239">
          <p15:clr>
            <a:srgbClr val="A4A3A4"/>
          </p15:clr>
        </p15:guide>
        <p15:guide id="12" pos="1882">
          <p15:clr>
            <a:srgbClr val="A4A3A4"/>
          </p15:clr>
        </p15:guide>
        <p15:guide id="13" pos="1066">
          <p15:clr>
            <a:srgbClr val="A4A3A4"/>
          </p15:clr>
        </p15:guide>
        <p15:guide id="14" pos="1156">
          <p15:clr>
            <a:srgbClr val="A4A3A4"/>
          </p15:clr>
        </p15:guide>
        <p15:guide id="15" pos="1247">
          <p15:clr>
            <a:srgbClr val="A4A3A4"/>
          </p15:clr>
        </p15:guide>
        <p15:guide id="16" pos="251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FDA1F6"/>
    <a:srgbClr val="E8F5A9"/>
    <a:srgbClr val="FFFFCC"/>
    <a:srgbClr val="DDEDB1"/>
    <a:srgbClr val="99FF66"/>
    <a:srgbClr val="FFFF66"/>
    <a:srgbClr val="BBE0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Objects="1">
      <p:cViewPr>
        <p:scale>
          <a:sx n="100" d="100"/>
          <a:sy n="100" d="100"/>
        </p:scale>
        <p:origin x="692" y="-1108"/>
      </p:cViewPr>
      <p:guideLst>
        <p:guide orient="horz" pos="1344"/>
        <p:guide orient="horz" pos="2115"/>
        <p:guide orient="horz" pos="3022"/>
        <p:guide orient="horz" pos="4156"/>
        <p:guide orient="horz" pos="2795"/>
        <p:guide orient="horz" pos="2387"/>
        <p:guide orient="horz" pos="2614"/>
        <p:guide orient="horz" pos="3430"/>
        <p:guide pos="2562"/>
        <p:guide pos="2880"/>
        <p:guide pos="5239"/>
        <p:guide pos="1882"/>
        <p:guide pos="1066"/>
        <p:guide pos="1156"/>
        <p:guide pos="1247"/>
        <p:guide pos="251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576" cy="496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13" tIns="46557" rIns="93113" bIns="46557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482" y="1"/>
            <a:ext cx="2946575" cy="496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13" tIns="46557" rIns="93113" bIns="46557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606" y="4714507"/>
            <a:ext cx="5438464" cy="4467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13" tIns="46557" rIns="93113" bIns="4655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014"/>
            <a:ext cx="2946576" cy="496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13" tIns="46557" rIns="93113" bIns="46557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482" y="9429014"/>
            <a:ext cx="2946575" cy="496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13" tIns="46557" rIns="93113" bIns="4655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2C80698-4969-49CC-925D-35133E5256F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869164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A7B53B-BE7C-48EB-B1FB-7641F843598E}" type="slidenum">
              <a:rPr lang="de-DE" smtClean="0"/>
              <a:pPr/>
              <a:t>1</a:t>
            </a:fld>
            <a:endParaRPr lang="de-DE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01262-DB9E-4AC2-94B4-3AE179B62C3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B93396-EA04-4B56-8F90-715B458F993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663052-14EA-4DD2-B932-C87024FB4BA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358C75-289D-4557-9B35-7653E49FC30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232532-4625-49F7-8804-6094533545F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515A87-1A8C-40FB-B7D9-DD3D4C1871A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D3527C-A447-4151-AC71-823ADB918DA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057D2E-44E1-4E2F-8E52-C09280A360C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33A313-51AD-4B4E-BF50-A53F526F25C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D2528D-DA1C-4158-9762-2579D375FEE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2B0F4E-6FFA-4121-AC87-4F92EFA27B8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7226D54-0589-4255-86C5-DBB8790474D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60350"/>
            <a:ext cx="7772400" cy="1008063"/>
          </a:xfrm>
          <a:noFill/>
        </p:spPr>
        <p:txBody>
          <a:bodyPr lIns="36000" tIns="72000" rIns="36000" bIns="72000"/>
          <a:lstStyle/>
          <a:p>
            <a:pPr eaLnBrk="1" hangingPunct="1"/>
            <a:r>
              <a:rPr lang="de-DE" sz="2800" dirty="0"/>
              <a:t>Finanzgericht Baden-Württemberg</a:t>
            </a:r>
            <a:br>
              <a:rPr lang="de-DE" sz="900" dirty="0"/>
            </a:br>
            <a:r>
              <a:rPr lang="de-DE" sz="1400" dirty="0"/>
              <a:t>Senate in Stuttgart (</a:t>
            </a:r>
            <a:r>
              <a:rPr lang="de-DE" sz="1400"/>
              <a:t>Stand 10/2025)</a:t>
            </a:r>
            <a:br>
              <a:rPr lang="de-DE" sz="900" dirty="0"/>
            </a:br>
            <a:r>
              <a:rPr lang="de-DE" sz="900" dirty="0"/>
              <a:t>0711/6685-0</a:t>
            </a:r>
            <a:endParaRPr lang="de-DE" sz="2800" dirty="0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2411413" y="1268413"/>
            <a:ext cx="4248150" cy="720725"/>
          </a:xfrm>
          <a:prstGeom prst="rect">
            <a:avLst/>
          </a:prstGeom>
          <a:gradFill rotWithShape="1">
            <a:gsLst>
              <a:gs pos="0">
                <a:schemeClr val="bg1">
                  <a:gamma/>
                  <a:shade val="46275"/>
                  <a:invGamma/>
                </a:schemeClr>
              </a:gs>
              <a:gs pos="100000">
                <a:schemeClr val="bg1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de-DE" sz="1400" b="1" i="1" dirty="0"/>
              <a:t>G e r i c h t s l e i t u n g</a:t>
            </a:r>
          </a:p>
          <a:p>
            <a:pPr>
              <a:defRPr/>
            </a:pPr>
            <a:r>
              <a:rPr lang="de-DE" sz="1000" i="1" dirty="0"/>
              <a:t>Präsident</a:t>
            </a:r>
          </a:p>
          <a:p>
            <a:pPr>
              <a:defRPr/>
            </a:pPr>
            <a:r>
              <a:rPr lang="de-DE" sz="1000" i="1"/>
              <a:t>Prof. </a:t>
            </a:r>
            <a:r>
              <a:rPr lang="de-DE" sz="1000" i="1" dirty="0"/>
              <a:t>Dr. Muhler</a:t>
            </a: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2916238" y="2276475"/>
            <a:ext cx="3311525" cy="504825"/>
          </a:xfrm>
          <a:prstGeom prst="rect">
            <a:avLst/>
          </a:prstGeom>
          <a:gradFill rotWithShape="1">
            <a:gsLst>
              <a:gs pos="0">
                <a:srgbClr val="5E765E"/>
              </a:gs>
              <a:gs pos="100000">
                <a:srgbClr val="CCFFCC"/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sz="1000" b="1"/>
              <a:t>V er w a l t u n g s l e i t u n g </a:t>
            </a:r>
          </a:p>
        </p:txBody>
      </p:sp>
      <p:sp>
        <p:nvSpPr>
          <p:cNvPr id="2" name="Oval 10"/>
          <p:cNvSpPr>
            <a:spLocks noChangeArrowheads="1"/>
          </p:cNvSpPr>
          <p:nvPr/>
        </p:nvSpPr>
        <p:spPr bwMode="auto">
          <a:xfrm>
            <a:off x="4211638" y="3789363"/>
            <a:ext cx="720725" cy="3603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de-DE" sz="700"/>
              <a:t>Zentrale</a:t>
            </a:r>
          </a:p>
          <a:p>
            <a:r>
              <a:rPr lang="de-DE" sz="700"/>
              <a:t>Dienste</a:t>
            </a:r>
          </a:p>
          <a:p>
            <a:r>
              <a:rPr lang="de-DE" sz="700"/>
              <a:t>1,0 AKA</a:t>
            </a:r>
          </a:p>
        </p:txBody>
      </p:sp>
      <p:sp>
        <p:nvSpPr>
          <p:cNvPr id="2054" name="Rectangle 12"/>
          <p:cNvSpPr>
            <a:spLocks noChangeArrowheads="1"/>
          </p:cNvSpPr>
          <p:nvPr/>
        </p:nvSpPr>
        <p:spPr bwMode="auto">
          <a:xfrm>
            <a:off x="1042988" y="3573463"/>
            <a:ext cx="2736850" cy="576262"/>
          </a:xfrm>
          <a:prstGeom prst="rect">
            <a:avLst/>
          </a:prstGeom>
          <a:gradFill rotWithShape="1">
            <a:gsLst>
              <a:gs pos="0">
                <a:srgbClr val="764776"/>
              </a:gs>
              <a:gs pos="100000">
                <a:srgbClr val="FF99FF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99FF"/>
            </a:extrusionClr>
          </a:sp3d>
        </p:spPr>
        <p:txBody>
          <a:bodyPr wrap="none" anchor="ctr">
            <a:flatTx/>
          </a:bodyPr>
          <a:lstStyle/>
          <a:p>
            <a:r>
              <a:rPr lang="de-DE" sz="1400" b="1" i="1"/>
              <a:t>G e r i c h t s a b t e i l u n g</a:t>
            </a:r>
            <a:r>
              <a:rPr lang="de-DE" sz="1400" i="1"/>
              <a:t> </a:t>
            </a:r>
          </a:p>
        </p:txBody>
      </p:sp>
      <p:sp>
        <p:nvSpPr>
          <p:cNvPr id="2055" name="Rectangle 13"/>
          <p:cNvSpPr>
            <a:spLocks noChangeArrowheads="1"/>
          </p:cNvSpPr>
          <p:nvPr/>
        </p:nvSpPr>
        <p:spPr bwMode="auto">
          <a:xfrm>
            <a:off x="5292725" y="3516313"/>
            <a:ext cx="2879725" cy="633412"/>
          </a:xfrm>
          <a:prstGeom prst="rect">
            <a:avLst/>
          </a:prstGeom>
          <a:gradFill rotWithShape="1">
            <a:gsLst>
              <a:gs pos="0">
                <a:srgbClr val="FFFF66"/>
              </a:gs>
              <a:gs pos="100000">
                <a:srgbClr val="76762F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66"/>
            </a:extrusionClr>
          </a:sp3d>
        </p:spPr>
        <p:txBody>
          <a:bodyPr wrap="none" anchor="ctr">
            <a:flatTx/>
          </a:bodyPr>
          <a:lstStyle/>
          <a:p>
            <a:r>
              <a:rPr lang="de-DE" sz="1400" b="1" i="1" dirty="0"/>
              <a:t>G e r i c h t s v e r w a l t u n g </a:t>
            </a:r>
          </a:p>
        </p:txBody>
      </p:sp>
      <p:sp>
        <p:nvSpPr>
          <p:cNvPr id="2057" name="Rectangle 36"/>
          <p:cNvSpPr>
            <a:spLocks noChangeArrowheads="1"/>
          </p:cNvSpPr>
          <p:nvPr/>
        </p:nvSpPr>
        <p:spPr bwMode="auto">
          <a:xfrm>
            <a:off x="6084168" y="4445001"/>
            <a:ext cx="1296119" cy="9286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Frau Schulz</a:t>
            </a:r>
          </a:p>
          <a:p>
            <a:r>
              <a:rPr lang="de-DE" dirty="0"/>
              <a:t>- 711</a:t>
            </a:r>
          </a:p>
          <a:p>
            <a:endParaRPr lang="de-DE" dirty="0"/>
          </a:p>
        </p:txBody>
      </p:sp>
      <p:sp>
        <p:nvSpPr>
          <p:cNvPr id="2060" name="Rectangle 39"/>
          <p:cNvSpPr>
            <a:spLocks noChangeArrowheads="1"/>
          </p:cNvSpPr>
          <p:nvPr/>
        </p:nvSpPr>
        <p:spPr bwMode="auto">
          <a:xfrm>
            <a:off x="6084169" y="4437061"/>
            <a:ext cx="1296120" cy="323851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 sz="600" dirty="0"/>
          </a:p>
          <a:p>
            <a:r>
              <a:rPr lang="de-DE" b="1" dirty="0"/>
              <a:t>Verwaltungsleitung</a:t>
            </a:r>
          </a:p>
          <a:p>
            <a:endParaRPr lang="de-DE" sz="700" dirty="0"/>
          </a:p>
        </p:txBody>
      </p:sp>
      <p:sp>
        <p:nvSpPr>
          <p:cNvPr id="2062" name="Rectangle 41"/>
          <p:cNvSpPr>
            <a:spLocks noChangeArrowheads="1"/>
          </p:cNvSpPr>
          <p:nvPr/>
        </p:nvSpPr>
        <p:spPr bwMode="auto">
          <a:xfrm>
            <a:off x="5218957" y="5589587"/>
            <a:ext cx="1584324" cy="56381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 dirty="0"/>
          </a:p>
          <a:p>
            <a:r>
              <a:rPr lang="de-DE" dirty="0"/>
              <a:t>Herr Dummer/Herr Dietz</a:t>
            </a:r>
          </a:p>
          <a:p>
            <a:r>
              <a:rPr lang="de-DE" dirty="0"/>
              <a:t>- 710/- 603</a:t>
            </a:r>
          </a:p>
        </p:txBody>
      </p:sp>
      <p:sp>
        <p:nvSpPr>
          <p:cNvPr id="2063" name="Rectangle 42"/>
          <p:cNvSpPr>
            <a:spLocks noChangeArrowheads="1"/>
          </p:cNvSpPr>
          <p:nvPr/>
        </p:nvSpPr>
        <p:spPr bwMode="auto">
          <a:xfrm>
            <a:off x="6948488" y="5589588"/>
            <a:ext cx="1368425" cy="431799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 dirty="0"/>
          </a:p>
          <a:p>
            <a:r>
              <a:rPr lang="de-DE" dirty="0"/>
              <a:t>Frau Wilhelm</a:t>
            </a:r>
          </a:p>
          <a:p>
            <a:r>
              <a:rPr lang="de-DE" dirty="0"/>
              <a:t>- 610</a:t>
            </a:r>
          </a:p>
        </p:txBody>
      </p:sp>
      <p:sp>
        <p:nvSpPr>
          <p:cNvPr id="2064" name="Rectangle 43"/>
          <p:cNvSpPr>
            <a:spLocks noChangeArrowheads="1"/>
          </p:cNvSpPr>
          <p:nvPr/>
        </p:nvSpPr>
        <p:spPr bwMode="auto">
          <a:xfrm>
            <a:off x="5218957" y="5469088"/>
            <a:ext cx="1584324" cy="2159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dirty="0"/>
              <a:t>EDV</a:t>
            </a:r>
          </a:p>
        </p:txBody>
      </p:sp>
      <p:sp>
        <p:nvSpPr>
          <p:cNvPr id="2065" name="Rectangle 44"/>
          <p:cNvSpPr>
            <a:spLocks noChangeArrowheads="1"/>
          </p:cNvSpPr>
          <p:nvPr/>
        </p:nvSpPr>
        <p:spPr bwMode="auto">
          <a:xfrm>
            <a:off x="6946156" y="5464156"/>
            <a:ext cx="1368425" cy="21590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dirty="0"/>
              <a:t>Bezirksrevisorin</a:t>
            </a:r>
          </a:p>
        </p:txBody>
      </p:sp>
      <p:sp>
        <p:nvSpPr>
          <p:cNvPr id="2066" name="Line 46"/>
          <p:cNvSpPr>
            <a:spLocks noChangeShapeType="1"/>
          </p:cNvSpPr>
          <p:nvPr/>
        </p:nvSpPr>
        <p:spPr bwMode="auto">
          <a:xfrm>
            <a:off x="4581525" y="2781300"/>
            <a:ext cx="0" cy="1008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067" name="Line 47"/>
          <p:cNvSpPr>
            <a:spLocks noChangeShapeType="1"/>
          </p:cNvSpPr>
          <p:nvPr/>
        </p:nvSpPr>
        <p:spPr bwMode="auto">
          <a:xfrm>
            <a:off x="3995738" y="3933825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068" name="Line 48"/>
          <p:cNvSpPr>
            <a:spLocks noChangeShapeType="1"/>
          </p:cNvSpPr>
          <p:nvPr/>
        </p:nvSpPr>
        <p:spPr bwMode="auto">
          <a:xfrm>
            <a:off x="4932363" y="3933825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075" name="Line 58"/>
          <p:cNvSpPr>
            <a:spLocks noChangeShapeType="1"/>
          </p:cNvSpPr>
          <p:nvPr/>
        </p:nvSpPr>
        <p:spPr bwMode="auto">
          <a:xfrm>
            <a:off x="5868143" y="4149725"/>
            <a:ext cx="323" cy="129549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077" name="Line 76"/>
          <p:cNvSpPr>
            <a:spLocks noChangeShapeType="1"/>
          </p:cNvSpPr>
          <p:nvPr/>
        </p:nvSpPr>
        <p:spPr bwMode="auto">
          <a:xfrm>
            <a:off x="2411413" y="3125788"/>
            <a:ext cx="0" cy="390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078" name="Line 77"/>
          <p:cNvSpPr>
            <a:spLocks noChangeShapeType="1"/>
          </p:cNvSpPr>
          <p:nvPr/>
        </p:nvSpPr>
        <p:spPr bwMode="auto">
          <a:xfrm>
            <a:off x="6659563" y="3141663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079" name="Line 78"/>
          <p:cNvSpPr>
            <a:spLocks noChangeShapeType="1"/>
          </p:cNvSpPr>
          <p:nvPr/>
        </p:nvSpPr>
        <p:spPr bwMode="auto">
          <a:xfrm>
            <a:off x="2411413" y="3141663"/>
            <a:ext cx="42481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080" name="Rectangle 79"/>
          <p:cNvSpPr>
            <a:spLocks noChangeArrowheads="1"/>
          </p:cNvSpPr>
          <p:nvPr/>
        </p:nvSpPr>
        <p:spPr bwMode="auto">
          <a:xfrm>
            <a:off x="4117975" y="3429000"/>
            <a:ext cx="1030089" cy="19446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de-DE" sz="900" b="1" dirty="0"/>
          </a:p>
          <a:p>
            <a:endParaRPr lang="de-DE" sz="900" b="1" dirty="0"/>
          </a:p>
          <a:p>
            <a:r>
              <a:rPr lang="de-DE" sz="900" b="1" dirty="0"/>
              <a:t>Zentrale Dienste</a:t>
            </a:r>
          </a:p>
          <a:p>
            <a:endParaRPr lang="de-DE" sz="900" dirty="0"/>
          </a:p>
          <a:p>
            <a:r>
              <a:rPr lang="de-DE" sz="900" dirty="0"/>
              <a:t>Poststelle</a:t>
            </a:r>
          </a:p>
          <a:p>
            <a:r>
              <a:rPr lang="de-DE" sz="900" dirty="0"/>
              <a:t>- 840</a:t>
            </a:r>
          </a:p>
          <a:p>
            <a:endParaRPr lang="de-DE" sz="900" dirty="0"/>
          </a:p>
          <a:p>
            <a:r>
              <a:rPr lang="de-DE" sz="900" dirty="0"/>
              <a:t>Bibliothek</a:t>
            </a:r>
          </a:p>
          <a:p>
            <a:r>
              <a:rPr lang="de-DE" sz="900" dirty="0"/>
              <a:t>- 111</a:t>
            </a:r>
          </a:p>
          <a:p>
            <a:r>
              <a:rPr lang="de-DE" sz="700" dirty="0"/>
              <a:t>Öffnungszeiten:</a:t>
            </a:r>
          </a:p>
          <a:p>
            <a:r>
              <a:rPr lang="de-DE" sz="700" dirty="0"/>
              <a:t>Mo.-Do:. 9:00-11:00 </a:t>
            </a:r>
          </a:p>
          <a:p>
            <a:endParaRPr lang="de-DE" sz="900" dirty="0"/>
          </a:p>
          <a:p>
            <a:r>
              <a:rPr lang="de-DE" sz="900" dirty="0"/>
              <a:t>Rechtsantragsstelle</a:t>
            </a:r>
          </a:p>
          <a:p>
            <a:r>
              <a:rPr lang="de-DE" sz="900"/>
              <a:t>- 712/- 612/- 603</a:t>
            </a:r>
            <a:endParaRPr lang="de-DE" sz="900" dirty="0"/>
          </a:p>
          <a:p>
            <a:endParaRPr lang="de-DE" sz="700" dirty="0"/>
          </a:p>
          <a:p>
            <a:endParaRPr lang="de-DE" dirty="0"/>
          </a:p>
          <a:p>
            <a:r>
              <a:rPr lang="de-DE" sz="900" dirty="0"/>
              <a:t> </a:t>
            </a:r>
          </a:p>
        </p:txBody>
      </p:sp>
      <p:sp>
        <p:nvSpPr>
          <p:cNvPr id="2081" name="Line 92"/>
          <p:cNvSpPr>
            <a:spLocks noChangeShapeType="1"/>
          </p:cNvSpPr>
          <p:nvPr/>
        </p:nvSpPr>
        <p:spPr bwMode="auto">
          <a:xfrm>
            <a:off x="1835150" y="501332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082" name="Rectangle 97"/>
          <p:cNvSpPr>
            <a:spLocks noChangeArrowheads="1"/>
          </p:cNvSpPr>
          <p:nvPr/>
        </p:nvSpPr>
        <p:spPr bwMode="auto">
          <a:xfrm>
            <a:off x="1042988" y="5013325"/>
            <a:ext cx="684212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/>
              <a:t>6. Senat</a:t>
            </a:r>
          </a:p>
          <a:p>
            <a:r>
              <a:rPr lang="de-DE"/>
              <a:t>- 310</a:t>
            </a:r>
          </a:p>
        </p:txBody>
      </p:sp>
      <p:sp>
        <p:nvSpPr>
          <p:cNvPr id="2083" name="Rectangle 98"/>
          <p:cNvSpPr>
            <a:spLocks noChangeArrowheads="1"/>
          </p:cNvSpPr>
          <p:nvPr/>
        </p:nvSpPr>
        <p:spPr bwMode="auto">
          <a:xfrm>
            <a:off x="2068513" y="5013325"/>
            <a:ext cx="684212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dirty="0"/>
              <a:t>7. Senat</a:t>
            </a:r>
          </a:p>
          <a:p>
            <a:r>
              <a:rPr lang="de-DE" dirty="0"/>
              <a:t>- 712</a:t>
            </a:r>
          </a:p>
        </p:txBody>
      </p:sp>
      <p:sp>
        <p:nvSpPr>
          <p:cNvPr id="2084" name="Rectangle 99"/>
          <p:cNvSpPr>
            <a:spLocks noChangeArrowheads="1"/>
          </p:cNvSpPr>
          <p:nvPr/>
        </p:nvSpPr>
        <p:spPr bwMode="auto">
          <a:xfrm>
            <a:off x="3062288" y="5013325"/>
            <a:ext cx="684212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/>
              <a:t>8. Senat</a:t>
            </a:r>
          </a:p>
          <a:p>
            <a:r>
              <a:rPr lang="de-DE"/>
              <a:t>- 209</a:t>
            </a:r>
          </a:p>
        </p:txBody>
      </p:sp>
      <p:sp>
        <p:nvSpPr>
          <p:cNvPr id="2085" name="Rectangle 100"/>
          <p:cNvSpPr>
            <a:spLocks noChangeArrowheads="1"/>
          </p:cNvSpPr>
          <p:nvPr/>
        </p:nvSpPr>
        <p:spPr bwMode="auto">
          <a:xfrm>
            <a:off x="3062288" y="4400550"/>
            <a:ext cx="684212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dirty="0"/>
              <a:t>5. Senat</a:t>
            </a:r>
          </a:p>
          <a:p>
            <a:r>
              <a:rPr lang="de-DE" dirty="0"/>
              <a:t>- 205</a:t>
            </a:r>
          </a:p>
        </p:txBody>
      </p:sp>
      <p:sp>
        <p:nvSpPr>
          <p:cNvPr id="2086" name="Rectangle 101"/>
          <p:cNvSpPr>
            <a:spLocks noChangeArrowheads="1"/>
          </p:cNvSpPr>
          <p:nvPr/>
        </p:nvSpPr>
        <p:spPr bwMode="auto">
          <a:xfrm>
            <a:off x="1060450" y="5589588"/>
            <a:ext cx="684213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dirty="0"/>
              <a:t>9. Senat</a:t>
            </a:r>
          </a:p>
          <a:p>
            <a:r>
              <a:rPr lang="de-DE" dirty="0"/>
              <a:t>- 727</a:t>
            </a:r>
          </a:p>
        </p:txBody>
      </p:sp>
      <p:sp>
        <p:nvSpPr>
          <p:cNvPr id="2087" name="Rectangle 102"/>
          <p:cNvSpPr>
            <a:spLocks noChangeArrowheads="1"/>
          </p:cNvSpPr>
          <p:nvPr/>
        </p:nvSpPr>
        <p:spPr bwMode="auto">
          <a:xfrm>
            <a:off x="2068513" y="5589588"/>
            <a:ext cx="684212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/>
              <a:t>10. Senat</a:t>
            </a:r>
          </a:p>
          <a:p>
            <a:r>
              <a:rPr lang="de-DE"/>
              <a:t>- 305</a:t>
            </a:r>
          </a:p>
        </p:txBody>
      </p:sp>
      <p:sp>
        <p:nvSpPr>
          <p:cNvPr id="2088" name="Rectangle 103"/>
          <p:cNvSpPr>
            <a:spLocks noChangeArrowheads="1"/>
          </p:cNvSpPr>
          <p:nvPr/>
        </p:nvSpPr>
        <p:spPr bwMode="auto">
          <a:xfrm>
            <a:off x="3076575" y="5589588"/>
            <a:ext cx="684213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/>
              <a:t>12. Senat</a:t>
            </a:r>
          </a:p>
          <a:p>
            <a:r>
              <a:rPr lang="de-DE"/>
              <a:t>- 604</a:t>
            </a:r>
          </a:p>
        </p:txBody>
      </p:sp>
      <p:sp>
        <p:nvSpPr>
          <p:cNvPr id="2089" name="Rectangle 104"/>
          <p:cNvSpPr>
            <a:spLocks noChangeArrowheads="1"/>
          </p:cNvSpPr>
          <p:nvPr/>
        </p:nvSpPr>
        <p:spPr bwMode="auto">
          <a:xfrm>
            <a:off x="4005263" y="5589588"/>
            <a:ext cx="684212" cy="3603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/>
              <a:t>13. Senat</a:t>
            </a:r>
          </a:p>
          <a:p>
            <a:r>
              <a:rPr lang="de-DE"/>
              <a:t>-211</a:t>
            </a:r>
          </a:p>
        </p:txBody>
      </p:sp>
      <p:sp>
        <p:nvSpPr>
          <p:cNvPr id="2090" name="Rectangle 106"/>
          <p:cNvSpPr>
            <a:spLocks noChangeArrowheads="1"/>
          </p:cNvSpPr>
          <p:nvPr/>
        </p:nvSpPr>
        <p:spPr bwMode="auto">
          <a:xfrm>
            <a:off x="2068513" y="4400550"/>
            <a:ext cx="684212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/>
              <a:t>4. Senat</a:t>
            </a:r>
          </a:p>
          <a:p>
            <a:r>
              <a:rPr lang="de-DE"/>
              <a:t>- 608</a:t>
            </a:r>
          </a:p>
        </p:txBody>
      </p:sp>
      <p:sp>
        <p:nvSpPr>
          <p:cNvPr id="2091" name="Line 108"/>
          <p:cNvSpPr>
            <a:spLocks noChangeShapeType="1"/>
          </p:cNvSpPr>
          <p:nvPr/>
        </p:nvSpPr>
        <p:spPr bwMode="auto">
          <a:xfrm>
            <a:off x="1403350" y="4445000"/>
            <a:ext cx="0" cy="171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092" name="Line 116"/>
          <p:cNvSpPr>
            <a:spLocks noChangeShapeType="1"/>
          </p:cNvSpPr>
          <p:nvPr/>
        </p:nvSpPr>
        <p:spPr bwMode="auto">
          <a:xfrm>
            <a:off x="3419475" y="4149725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093" name="Rectangle 129"/>
          <p:cNvSpPr>
            <a:spLocks noChangeArrowheads="1"/>
          </p:cNvSpPr>
          <p:nvPr/>
        </p:nvSpPr>
        <p:spPr bwMode="auto">
          <a:xfrm>
            <a:off x="1044575" y="4400550"/>
            <a:ext cx="684213" cy="3603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br>
              <a:rPr lang="de-DE"/>
            </a:br>
            <a:r>
              <a:rPr lang="de-DE"/>
              <a:t>1. Senat</a:t>
            </a:r>
          </a:p>
          <a:p>
            <a:pPr>
              <a:buFontTx/>
              <a:buChar char="-"/>
            </a:pPr>
            <a:r>
              <a:rPr lang="de-DE"/>
              <a:t> 309</a:t>
            </a:r>
          </a:p>
          <a:p>
            <a:pPr>
              <a:buFontTx/>
              <a:buChar char="-"/>
            </a:pPr>
            <a:endParaRPr lang="de-DE"/>
          </a:p>
        </p:txBody>
      </p:sp>
      <p:sp>
        <p:nvSpPr>
          <p:cNvPr id="2094" name="Line 130"/>
          <p:cNvSpPr>
            <a:spLocks noChangeShapeType="1"/>
          </p:cNvSpPr>
          <p:nvPr/>
        </p:nvSpPr>
        <p:spPr bwMode="auto">
          <a:xfrm>
            <a:off x="3419475" y="4149725"/>
            <a:ext cx="0" cy="250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095" name="Line 131"/>
          <p:cNvSpPr>
            <a:spLocks noChangeShapeType="1"/>
          </p:cNvSpPr>
          <p:nvPr/>
        </p:nvSpPr>
        <p:spPr bwMode="auto">
          <a:xfrm>
            <a:off x="2411413" y="4149725"/>
            <a:ext cx="0" cy="250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096" name="Line 132"/>
          <p:cNvSpPr>
            <a:spLocks noChangeShapeType="1"/>
          </p:cNvSpPr>
          <p:nvPr/>
        </p:nvSpPr>
        <p:spPr bwMode="auto">
          <a:xfrm>
            <a:off x="1403350" y="4149725"/>
            <a:ext cx="0" cy="250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097" name="Line 133"/>
          <p:cNvSpPr>
            <a:spLocks noChangeShapeType="1"/>
          </p:cNvSpPr>
          <p:nvPr/>
        </p:nvSpPr>
        <p:spPr bwMode="auto">
          <a:xfrm>
            <a:off x="1403350" y="4760913"/>
            <a:ext cx="0" cy="2524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098" name="Line 134"/>
          <p:cNvSpPr>
            <a:spLocks noChangeShapeType="1"/>
          </p:cNvSpPr>
          <p:nvPr/>
        </p:nvSpPr>
        <p:spPr bwMode="auto">
          <a:xfrm>
            <a:off x="2411413" y="47974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099" name="Line 135"/>
          <p:cNvSpPr>
            <a:spLocks noChangeShapeType="1"/>
          </p:cNvSpPr>
          <p:nvPr/>
        </p:nvSpPr>
        <p:spPr bwMode="auto">
          <a:xfrm>
            <a:off x="3419475" y="4760913"/>
            <a:ext cx="0" cy="2524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100" name="Line 136"/>
          <p:cNvSpPr>
            <a:spLocks noChangeShapeType="1"/>
          </p:cNvSpPr>
          <p:nvPr/>
        </p:nvSpPr>
        <p:spPr bwMode="auto">
          <a:xfrm>
            <a:off x="3419475" y="5373688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101" name="Line 137"/>
          <p:cNvSpPr>
            <a:spLocks noChangeShapeType="1"/>
          </p:cNvSpPr>
          <p:nvPr/>
        </p:nvSpPr>
        <p:spPr bwMode="auto">
          <a:xfrm>
            <a:off x="2411413" y="5373688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102" name="Line 138"/>
          <p:cNvSpPr>
            <a:spLocks noChangeShapeType="1"/>
          </p:cNvSpPr>
          <p:nvPr/>
        </p:nvSpPr>
        <p:spPr bwMode="auto">
          <a:xfrm>
            <a:off x="1403350" y="5373688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103" name="Line 139"/>
          <p:cNvSpPr>
            <a:spLocks noChangeShapeType="1"/>
          </p:cNvSpPr>
          <p:nvPr/>
        </p:nvSpPr>
        <p:spPr bwMode="auto">
          <a:xfrm>
            <a:off x="1727200" y="5229225"/>
            <a:ext cx="3413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104" name="Line 140"/>
          <p:cNvSpPr>
            <a:spLocks noChangeShapeType="1"/>
          </p:cNvSpPr>
          <p:nvPr/>
        </p:nvSpPr>
        <p:spPr bwMode="auto">
          <a:xfrm>
            <a:off x="2752725" y="5229225"/>
            <a:ext cx="3095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105" name="Line 141"/>
          <p:cNvSpPr>
            <a:spLocks noChangeShapeType="1"/>
          </p:cNvSpPr>
          <p:nvPr/>
        </p:nvSpPr>
        <p:spPr bwMode="auto">
          <a:xfrm>
            <a:off x="1744663" y="5805488"/>
            <a:ext cx="3238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106" name="Line 142"/>
          <p:cNvSpPr>
            <a:spLocks noChangeShapeType="1"/>
          </p:cNvSpPr>
          <p:nvPr/>
        </p:nvSpPr>
        <p:spPr bwMode="auto">
          <a:xfrm>
            <a:off x="2752725" y="5805488"/>
            <a:ext cx="3095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107" name="Line 143"/>
          <p:cNvSpPr>
            <a:spLocks noChangeShapeType="1"/>
          </p:cNvSpPr>
          <p:nvPr/>
        </p:nvSpPr>
        <p:spPr bwMode="auto">
          <a:xfrm>
            <a:off x="3746500" y="5805488"/>
            <a:ext cx="2492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108" name="Rectangle 144"/>
          <p:cNvSpPr>
            <a:spLocks noChangeArrowheads="1"/>
          </p:cNvSpPr>
          <p:nvPr/>
        </p:nvSpPr>
        <p:spPr bwMode="auto">
          <a:xfrm>
            <a:off x="1042987" y="6092825"/>
            <a:ext cx="3646487" cy="4318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dirty="0"/>
              <a:t>Urkundsbeamten der  Geschäftsstelle (Kostenfestsetzung)</a:t>
            </a:r>
          </a:p>
          <a:p>
            <a:r>
              <a:rPr lang="de-DE" dirty="0"/>
              <a:t>Herr Dietz, Frau Olbort</a:t>
            </a:r>
          </a:p>
          <a:p>
            <a:r>
              <a:rPr lang="de-DE" dirty="0"/>
              <a:t>- 603/- 609</a:t>
            </a:r>
          </a:p>
        </p:txBody>
      </p:sp>
      <p:sp>
        <p:nvSpPr>
          <p:cNvPr id="2109" name="Line 145"/>
          <p:cNvSpPr>
            <a:spLocks noChangeShapeType="1"/>
          </p:cNvSpPr>
          <p:nvPr/>
        </p:nvSpPr>
        <p:spPr bwMode="auto">
          <a:xfrm>
            <a:off x="4581525" y="1989138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110" name="Line 146"/>
          <p:cNvSpPr>
            <a:spLocks noChangeShapeType="1"/>
          </p:cNvSpPr>
          <p:nvPr/>
        </p:nvSpPr>
        <p:spPr bwMode="auto">
          <a:xfrm>
            <a:off x="1727200" y="4581525"/>
            <a:ext cx="3413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111" name="Line 148"/>
          <p:cNvSpPr>
            <a:spLocks noChangeShapeType="1"/>
          </p:cNvSpPr>
          <p:nvPr/>
        </p:nvSpPr>
        <p:spPr bwMode="auto">
          <a:xfrm>
            <a:off x="2752725" y="4581525"/>
            <a:ext cx="3095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112" name="Line 149"/>
          <p:cNvSpPr>
            <a:spLocks noChangeShapeType="1"/>
          </p:cNvSpPr>
          <p:nvPr/>
        </p:nvSpPr>
        <p:spPr bwMode="auto">
          <a:xfrm>
            <a:off x="6659563" y="1628775"/>
            <a:ext cx="720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113" name="Rectangle 150"/>
          <p:cNvSpPr>
            <a:spLocks noChangeArrowheads="1"/>
          </p:cNvSpPr>
          <p:nvPr/>
        </p:nvSpPr>
        <p:spPr bwMode="auto">
          <a:xfrm>
            <a:off x="7380288" y="1447800"/>
            <a:ext cx="936625" cy="360363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dirty="0"/>
              <a:t>Vorzimmer </a:t>
            </a:r>
          </a:p>
          <a:p>
            <a:r>
              <a:rPr lang="de-DE" dirty="0"/>
              <a:t>Frau Martin– 714</a:t>
            </a:r>
          </a:p>
        </p:txBody>
      </p:sp>
      <p:sp>
        <p:nvSpPr>
          <p:cNvPr id="2114" name="Line 151"/>
          <p:cNvSpPr>
            <a:spLocks noChangeShapeType="1"/>
          </p:cNvSpPr>
          <p:nvPr/>
        </p:nvSpPr>
        <p:spPr bwMode="auto">
          <a:xfrm>
            <a:off x="8316913" y="3789363"/>
            <a:ext cx="358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115" name="Line 152"/>
          <p:cNvSpPr>
            <a:spLocks noChangeShapeType="1"/>
          </p:cNvSpPr>
          <p:nvPr/>
        </p:nvSpPr>
        <p:spPr bwMode="auto">
          <a:xfrm>
            <a:off x="8675688" y="3789363"/>
            <a:ext cx="0" cy="2519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sp>
        <p:nvSpPr>
          <p:cNvPr id="2116" name="Rectangle 153"/>
          <p:cNvSpPr>
            <a:spLocks noChangeArrowheads="1"/>
          </p:cNvSpPr>
          <p:nvPr/>
        </p:nvSpPr>
        <p:spPr bwMode="auto">
          <a:xfrm>
            <a:off x="7164388" y="6075342"/>
            <a:ext cx="1511300" cy="782657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de-DE" dirty="0"/>
              <a:t>Neueingänge, </a:t>
            </a:r>
          </a:p>
          <a:p>
            <a:r>
              <a:rPr lang="de-DE" dirty="0"/>
              <a:t>Frau Lawrence</a:t>
            </a:r>
          </a:p>
          <a:p>
            <a:r>
              <a:rPr lang="de-DE" dirty="0"/>
              <a:t> - 712</a:t>
            </a:r>
          </a:p>
          <a:p>
            <a:r>
              <a:rPr lang="de-DE" dirty="0"/>
              <a:t>Veröffentlichungen</a:t>
            </a:r>
          </a:p>
          <a:p>
            <a:r>
              <a:rPr lang="de-DE" dirty="0"/>
              <a:t>Frau Klimek /Frau Martin</a:t>
            </a:r>
          </a:p>
          <a:p>
            <a:r>
              <a:rPr lang="de-DE" dirty="0"/>
              <a:t>- 605/- 714</a:t>
            </a:r>
          </a:p>
        </p:txBody>
      </p:sp>
      <p:cxnSp>
        <p:nvCxnSpPr>
          <p:cNvPr id="76" name="Gerade Verbindung 75"/>
          <p:cNvCxnSpPr/>
          <p:nvPr/>
        </p:nvCxnSpPr>
        <p:spPr bwMode="auto">
          <a:xfrm>
            <a:off x="7631980" y="4113213"/>
            <a:ext cx="0" cy="133201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8" name="Gerade Verbindung 67"/>
          <p:cNvCxnSpPr/>
          <p:nvPr/>
        </p:nvCxnSpPr>
        <p:spPr bwMode="auto">
          <a:xfrm>
            <a:off x="6659563" y="4149726"/>
            <a:ext cx="0" cy="29527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221</Words>
  <Application>Microsoft Office PowerPoint</Application>
  <PresentationFormat>Bildschirmpräsentation (4:3)</PresentationFormat>
  <Paragraphs>74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3" baseType="lpstr">
      <vt:lpstr>Arial</vt:lpstr>
      <vt:lpstr>Standarddesign</vt:lpstr>
      <vt:lpstr>Finanzgericht Baden-Württemberg Senate in Stuttgart (Stand 10/2025) 0711/6685-0</vt:lpstr>
    </vt:vector>
  </TitlesOfParts>
  <Company>Baden-Württemberg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Landesarbeitsgericht Baden-Württemberg Organigramm Stand: 01/2006</dc:title>
  <dc:creator>schiffner</dc:creator>
  <cp:lastModifiedBy>Schulz, Heidi (FG Stuttgart)</cp:lastModifiedBy>
  <cp:revision>89</cp:revision>
  <cp:lastPrinted>2022-11-10T09:49:26Z</cp:lastPrinted>
  <dcterms:created xsi:type="dcterms:W3CDTF">2006-05-29T14:05:38Z</dcterms:created>
  <dcterms:modified xsi:type="dcterms:W3CDTF">2025-10-31T12:32:00Z</dcterms:modified>
</cp:coreProperties>
</file>