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669088" cy="9753600"/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orient="horz" pos="2115">
          <p15:clr>
            <a:srgbClr val="A4A3A4"/>
          </p15:clr>
        </p15:guide>
        <p15:guide id="3" orient="horz" pos="3022">
          <p15:clr>
            <a:srgbClr val="A4A3A4"/>
          </p15:clr>
        </p15:guide>
        <p15:guide id="4" orient="horz" pos="4156">
          <p15:clr>
            <a:srgbClr val="A4A3A4"/>
          </p15:clr>
        </p15:guide>
        <p15:guide id="5" orient="horz" pos="2795">
          <p15:clr>
            <a:srgbClr val="A4A3A4"/>
          </p15:clr>
        </p15:guide>
        <p15:guide id="6" orient="horz" pos="2387">
          <p15:clr>
            <a:srgbClr val="A4A3A4"/>
          </p15:clr>
        </p15:guide>
        <p15:guide id="7" orient="horz" pos="2614">
          <p15:clr>
            <a:srgbClr val="A4A3A4"/>
          </p15:clr>
        </p15:guide>
        <p15:guide id="8" orient="horz" pos="3430">
          <p15:clr>
            <a:srgbClr val="A4A3A4"/>
          </p15:clr>
        </p15:guide>
        <p15:guide id="9" pos="2562">
          <p15:clr>
            <a:srgbClr val="A4A3A4"/>
          </p15:clr>
        </p15:guide>
        <p15:guide id="10" pos="2880">
          <p15:clr>
            <a:srgbClr val="A4A3A4"/>
          </p15:clr>
        </p15:guide>
        <p15:guide id="11" pos="5239">
          <p15:clr>
            <a:srgbClr val="A4A3A4"/>
          </p15:clr>
        </p15:guide>
        <p15:guide id="12" pos="1882">
          <p15:clr>
            <a:srgbClr val="A4A3A4"/>
          </p15:clr>
        </p15:guide>
        <p15:guide id="13" pos="1066">
          <p15:clr>
            <a:srgbClr val="A4A3A4"/>
          </p15:clr>
        </p15:guide>
        <p15:guide id="14" pos="1156">
          <p15:clr>
            <a:srgbClr val="A4A3A4"/>
          </p15:clr>
        </p15:guide>
        <p15:guide id="15" pos="1247">
          <p15:clr>
            <a:srgbClr val="A4A3A4"/>
          </p15:clr>
        </p15:guide>
        <p15:guide id="16" pos="251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DA1F6"/>
    <a:srgbClr val="E8F5A9"/>
    <a:srgbClr val="FFFFCC"/>
    <a:srgbClr val="DDEDB1"/>
    <a:srgbClr val="99FF66"/>
    <a:srgbClr val="FFFF66"/>
    <a:srgbClr val="BBE0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Objects="1">
      <p:cViewPr varScale="1">
        <p:scale>
          <a:sx n="74" d="100"/>
          <a:sy n="74" d="100"/>
        </p:scale>
        <p:origin x="1452" y="56"/>
      </p:cViewPr>
      <p:guideLst>
        <p:guide orient="horz" pos="1344"/>
        <p:guide orient="horz" pos="2115"/>
        <p:guide orient="horz" pos="3022"/>
        <p:guide orient="horz" pos="4156"/>
        <p:guide orient="horz" pos="2795"/>
        <p:guide orient="horz" pos="2387"/>
        <p:guide orient="horz" pos="2614"/>
        <p:guide orient="horz" pos="3430"/>
        <p:guide pos="2562"/>
        <p:guide pos="2880"/>
        <p:guide pos="5239"/>
        <p:guide pos="1882"/>
        <p:guide pos="1066"/>
        <p:guide pos="1156"/>
        <p:guide pos="1247"/>
        <p:guide pos="251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31838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32325"/>
            <a:ext cx="5335588" cy="438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4650"/>
            <a:ext cx="289083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264650"/>
            <a:ext cx="2890837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2C80698-4969-49CC-925D-35133E5256F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38290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A7B53B-BE7C-48EB-B1FB-7641F843598E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01262-DB9E-4AC2-94B4-3AE179B62C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93396-EA04-4B56-8F90-715B458F993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63052-14EA-4DD2-B932-C87024FB4BA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58C75-289D-4557-9B35-7653E49FC30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32532-4625-49F7-8804-6094533545F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15A87-1A8C-40FB-B7D9-DD3D4C1871A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3527C-A447-4151-AC71-823ADB918DA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057D2E-44E1-4E2F-8E52-C09280A360C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3A313-51AD-4B4E-BF50-A53F526F25C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D2528D-DA1C-4158-9762-2579D375FEE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B0F4E-6FFA-4121-AC87-4F92EFA27B8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7226D54-0589-4255-86C5-DBB8790474D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0350"/>
            <a:ext cx="7772400" cy="1008063"/>
          </a:xfrm>
          <a:noFill/>
        </p:spPr>
        <p:txBody>
          <a:bodyPr lIns="36000" tIns="72000" rIns="36000" bIns="72000"/>
          <a:lstStyle/>
          <a:p>
            <a:pPr eaLnBrk="1" hangingPunct="1"/>
            <a:r>
              <a:rPr lang="de-DE" sz="2800" dirty="0"/>
              <a:t>Finanzgericht Baden-Württemberg</a:t>
            </a:r>
            <a:br>
              <a:rPr lang="de-DE" sz="900" dirty="0"/>
            </a:br>
            <a:r>
              <a:rPr lang="de-DE" sz="1400" dirty="0"/>
              <a:t>Außensenate Freiburg</a:t>
            </a:r>
            <a:br>
              <a:rPr lang="de-DE" sz="900" dirty="0"/>
            </a:br>
            <a:r>
              <a:rPr lang="de-DE" sz="900" dirty="0"/>
              <a:t>Organigramm </a:t>
            </a:r>
            <a:r>
              <a:rPr lang="de-DE" sz="900"/>
              <a:t>Stand 10/2025</a:t>
            </a:r>
            <a:br>
              <a:rPr lang="de-DE" sz="900" dirty="0"/>
            </a:br>
            <a:r>
              <a:rPr lang="de-DE" sz="900" dirty="0"/>
              <a:t>0761/20724-0</a:t>
            </a:r>
            <a:endParaRPr lang="de-DE" sz="2800" dirty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411413" y="1268413"/>
            <a:ext cx="4248150" cy="720725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de-DE" sz="1400" b="1" i="1" dirty="0"/>
              <a:t>G e r i c h t s l e i t u n g</a:t>
            </a:r>
          </a:p>
          <a:p>
            <a:pPr>
              <a:defRPr/>
            </a:pPr>
            <a:r>
              <a:rPr lang="de-DE" sz="1000" i="1" dirty="0"/>
              <a:t>Präsident</a:t>
            </a:r>
          </a:p>
          <a:p>
            <a:pPr>
              <a:defRPr/>
            </a:pPr>
            <a:r>
              <a:rPr lang="de-DE" sz="1000" i="1" dirty="0"/>
              <a:t>Prof. Dr. Muhler</a:t>
            </a:r>
          </a:p>
        </p:txBody>
      </p:sp>
      <p:sp>
        <p:nvSpPr>
          <p:cNvPr id="2" name="Oval 10"/>
          <p:cNvSpPr>
            <a:spLocks noChangeArrowheads="1"/>
          </p:cNvSpPr>
          <p:nvPr/>
        </p:nvSpPr>
        <p:spPr bwMode="auto">
          <a:xfrm>
            <a:off x="4211638" y="3789363"/>
            <a:ext cx="72072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700"/>
              <a:t>Zentrale</a:t>
            </a:r>
          </a:p>
          <a:p>
            <a:r>
              <a:rPr lang="de-DE" sz="700"/>
              <a:t>Dienste</a:t>
            </a:r>
          </a:p>
          <a:p>
            <a:r>
              <a:rPr lang="de-DE" sz="700"/>
              <a:t>1,0 AKA</a:t>
            </a:r>
          </a:p>
        </p:txBody>
      </p:sp>
      <p:sp>
        <p:nvSpPr>
          <p:cNvPr id="2054" name="Rectangle 12"/>
          <p:cNvSpPr>
            <a:spLocks noChangeArrowheads="1"/>
          </p:cNvSpPr>
          <p:nvPr/>
        </p:nvSpPr>
        <p:spPr bwMode="auto">
          <a:xfrm>
            <a:off x="1258888" y="3047207"/>
            <a:ext cx="2736850" cy="576262"/>
          </a:xfrm>
          <a:prstGeom prst="rect">
            <a:avLst/>
          </a:prstGeom>
          <a:gradFill rotWithShape="1">
            <a:gsLst>
              <a:gs pos="0">
                <a:srgbClr val="764776"/>
              </a:gs>
              <a:gs pos="100000">
                <a:srgbClr val="FF99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99FF"/>
            </a:extrusionClr>
          </a:sp3d>
        </p:spPr>
        <p:txBody>
          <a:bodyPr wrap="none" anchor="ctr">
            <a:flatTx/>
          </a:bodyPr>
          <a:lstStyle/>
          <a:p>
            <a:r>
              <a:rPr lang="de-DE" sz="1400" b="1" i="1"/>
              <a:t>G e r i c h t s a b t e i l u n g</a:t>
            </a:r>
            <a:r>
              <a:rPr lang="de-DE" sz="1400" i="1"/>
              <a:t> </a:t>
            </a:r>
          </a:p>
        </p:txBody>
      </p:sp>
      <p:sp>
        <p:nvSpPr>
          <p:cNvPr id="2055" name="Rectangle 13"/>
          <p:cNvSpPr>
            <a:spLocks noChangeArrowheads="1"/>
          </p:cNvSpPr>
          <p:nvPr/>
        </p:nvSpPr>
        <p:spPr bwMode="auto">
          <a:xfrm>
            <a:off x="5219700" y="3047207"/>
            <a:ext cx="2879725" cy="633412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76762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66"/>
            </a:extrusionClr>
          </a:sp3d>
        </p:spPr>
        <p:txBody>
          <a:bodyPr wrap="none" anchor="ctr">
            <a:flatTx/>
          </a:bodyPr>
          <a:lstStyle/>
          <a:p>
            <a:r>
              <a:rPr lang="de-DE" sz="1400" b="1" i="1" dirty="0"/>
              <a:t>G e r i c h t s v e r w a l t u n g </a:t>
            </a:r>
          </a:p>
        </p:txBody>
      </p:sp>
      <p:sp>
        <p:nvSpPr>
          <p:cNvPr id="2057" name="Rectangle 36"/>
          <p:cNvSpPr>
            <a:spLocks noChangeArrowheads="1"/>
          </p:cNvSpPr>
          <p:nvPr/>
        </p:nvSpPr>
        <p:spPr bwMode="auto">
          <a:xfrm>
            <a:off x="6237289" y="4269980"/>
            <a:ext cx="1224555" cy="74334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dirty="0"/>
              <a:t>Frau Schulz</a:t>
            </a:r>
          </a:p>
          <a:p>
            <a:r>
              <a:rPr lang="de-DE" dirty="0"/>
              <a:t>0711/6685-711</a:t>
            </a:r>
          </a:p>
        </p:txBody>
      </p:sp>
      <p:sp>
        <p:nvSpPr>
          <p:cNvPr id="2060" name="Rectangle 39"/>
          <p:cNvSpPr>
            <a:spLocks noChangeArrowheads="1"/>
          </p:cNvSpPr>
          <p:nvPr/>
        </p:nvSpPr>
        <p:spPr bwMode="auto">
          <a:xfrm>
            <a:off x="6237287" y="3933825"/>
            <a:ext cx="1224556" cy="336154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sz="600" dirty="0"/>
          </a:p>
          <a:p>
            <a:r>
              <a:rPr lang="de-DE" sz="1000" b="1" dirty="0"/>
              <a:t>Verwaltungsleitung</a:t>
            </a:r>
          </a:p>
          <a:p>
            <a:endParaRPr lang="de-DE" sz="700" dirty="0"/>
          </a:p>
        </p:txBody>
      </p:sp>
      <p:sp>
        <p:nvSpPr>
          <p:cNvPr id="2065" name="Rectangle 44"/>
          <p:cNvSpPr>
            <a:spLocks noChangeArrowheads="1"/>
          </p:cNvSpPr>
          <p:nvPr/>
        </p:nvSpPr>
        <p:spPr bwMode="auto">
          <a:xfrm>
            <a:off x="1727176" y="5698456"/>
            <a:ext cx="1368474" cy="250824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900" dirty="0"/>
              <a:t>Bezirksrevisorin</a:t>
            </a:r>
          </a:p>
        </p:txBody>
      </p:sp>
      <p:sp>
        <p:nvSpPr>
          <p:cNvPr id="2066" name="Line 46"/>
          <p:cNvSpPr>
            <a:spLocks noChangeShapeType="1"/>
          </p:cNvSpPr>
          <p:nvPr/>
        </p:nvSpPr>
        <p:spPr bwMode="auto">
          <a:xfrm>
            <a:off x="4581525" y="2781300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079" name="Line 78"/>
          <p:cNvSpPr>
            <a:spLocks noChangeShapeType="1"/>
          </p:cNvSpPr>
          <p:nvPr/>
        </p:nvSpPr>
        <p:spPr bwMode="auto">
          <a:xfrm>
            <a:off x="2627313" y="2781300"/>
            <a:ext cx="4032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080" name="Rectangle 79"/>
          <p:cNvSpPr>
            <a:spLocks noChangeArrowheads="1"/>
          </p:cNvSpPr>
          <p:nvPr/>
        </p:nvSpPr>
        <p:spPr bwMode="auto">
          <a:xfrm>
            <a:off x="4117974" y="3789363"/>
            <a:ext cx="1030089" cy="190909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sz="900" dirty="0"/>
          </a:p>
          <a:p>
            <a:r>
              <a:rPr lang="de-DE" sz="900" b="1" dirty="0"/>
              <a:t>Zentrale Dienste</a:t>
            </a:r>
            <a:br>
              <a:rPr lang="de-DE" sz="900" dirty="0"/>
            </a:br>
            <a:br>
              <a:rPr lang="de-DE" sz="900" dirty="0"/>
            </a:br>
            <a:r>
              <a:rPr lang="de-DE" sz="900" dirty="0"/>
              <a:t>Poststelle</a:t>
            </a:r>
          </a:p>
          <a:p>
            <a:r>
              <a:rPr lang="de-DE" sz="900" dirty="0"/>
              <a:t>- 133</a:t>
            </a:r>
            <a:br>
              <a:rPr lang="de-DE" sz="900" dirty="0"/>
            </a:br>
            <a:endParaRPr lang="de-DE" sz="900" dirty="0"/>
          </a:p>
          <a:p>
            <a:r>
              <a:rPr lang="de-DE" sz="900" dirty="0"/>
              <a:t>Bibliothek</a:t>
            </a:r>
          </a:p>
          <a:p>
            <a:r>
              <a:rPr lang="de-DE" sz="900" dirty="0"/>
              <a:t>- 135</a:t>
            </a:r>
          </a:p>
          <a:p>
            <a:r>
              <a:rPr lang="de-DE" sz="700" dirty="0"/>
              <a:t>Öffnungszeiten:</a:t>
            </a:r>
          </a:p>
          <a:p>
            <a:r>
              <a:rPr lang="de-DE" sz="700" dirty="0"/>
              <a:t>Mo.-Fr:. 9:00-11:00</a:t>
            </a:r>
          </a:p>
          <a:p>
            <a:endParaRPr lang="de-DE" sz="700" dirty="0"/>
          </a:p>
          <a:p>
            <a:r>
              <a:rPr lang="de-DE" sz="700" dirty="0"/>
              <a:t> </a:t>
            </a:r>
            <a:r>
              <a:rPr lang="de-DE" sz="900" dirty="0"/>
              <a:t>Rechtsantragsstelle</a:t>
            </a:r>
          </a:p>
          <a:p>
            <a:r>
              <a:rPr lang="de-DE" sz="900" dirty="0"/>
              <a:t>-135/-134</a:t>
            </a:r>
            <a:endParaRPr lang="de-DE" sz="700" dirty="0"/>
          </a:p>
          <a:p>
            <a:endParaRPr lang="de-DE" dirty="0"/>
          </a:p>
          <a:p>
            <a:r>
              <a:rPr lang="de-DE" sz="900" dirty="0"/>
              <a:t> </a:t>
            </a:r>
          </a:p>
        </p:txBody>
      </p:sp>
      <p:sp>
        <p:nvSpPr>
          <p:cNvPr id="2081" name="Line 92"/>
          <p:cNvSpPr>
            <a:spLocks noChangeShapeType="1"/>
          </p:cNvSpPr>
          <p:nvPr/>
        </p:nvSpPr>
        <p:spPr bwMode="auto">
          <a:xfrm>
            <a:off x="1835150" y="50133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082" name="Rectangle 97"/>
          <p:cNvSpPr>
            <a:spLocks noChangeArrowheads="1"/>
          </p:cNvSpPr>
          <p:nvPr/>
        </p:nvSpPr>
        <p:spPr bwMode="auto">
          <a:xfrm>
            <a:off x="1493043" y="4390232"/>
            <a:ext cx="684212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dirty="0"/>
              <a:t>11. Senat</a:t>
            </a:r>
          </a:p>
          <a:p>
            <a:r>
              <a:rPr lang="de-DE" dirty="0"/>
              <a:t>- 201</a:t>
            </a:r>
          </a:p>
        </p:txBody>
      </p:sp>
      <p:sp>
        <p:nvSpPr>
          <p:cNvPr id="2083" name="Rectangle 98"/>
          <p:cNvSpPr>
            <a:spLocks noChangeArrowheads="1"/>
          </p:cNvSpPr>
          <p:nvPr/>
        </p:nvSpPr>
        <p:spPr bwMode="auto">
          <a:xfrm>
            <a:off x="2925762" y="4390232"/>
            <a:ext cx="684212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dirty="0"/>
              <a:t>14. Senat</a:t>
            </a:r>
          </a:p>
          <a:p>
            <a:r>
              <a:rPr lang="de-DE" dirty="0"/>
              <a:t>- 208</a:t>
            </a:r>
          </a:p>
        </p:txBody>
      </p:sp>
      <p:sp>
        <p:nvSpPr>
          <p:cNvPr id="2090" name="Rectangle 106"/>
          <p:cNvSpPr>
            <a:spLocks noChangeArrowheads="1"/>
          </p:cNvSpPr>
          <p:nvPr/>
        </p:nvSpPr>
        <p:spPr bwMode="auto">
          <a:xfrm>
            <a:off x="2925762" y="3909616"/>
            <a:ext cx="684212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dirty="0"/>
              <a:t>3. Senat</a:t>
            </a:r>
          </a:p>
          <a:p>
            <a:r>
              <a:rPr lang="de-DE" dirty="0"/>
              <a:t>- 202</a:t>
            </a:r>
          </a:p>
        </p:txBody>
      </p:sp>
      <p:sp>
        <p:nvSpPr>
          <p:cNvPr id="2093" name="Rectangle 129"/>
          <p:cNvSpPr>
            <a:spLocks noChangeArrowheads="1"/>
          </p:cNvSpPr>
          <p:nvPr/>
        </p:nvSpPr>
        <p:spPr bwMode="auto">
          <a:xfrm>
            <a:off x="1493042" y="3909616"/>
            <a:ext cx="684213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dirty="0"/>
              <a:t>2. Senat</a:t>
            </a:r>
          </a:p>
          <a:p>
            <a:pPr>
              <a:buFontTx/>
              <a:buChar char="-"/>
            </a:pPr>
            <a:r>
              <a:rPr lang="de-DE" dirty="0"/>
              <a:t> 127</a:t>
            </a:r>
          </a:p>
        </p:txBody>
      </p:sp>
      <p:sp>
        <p:nvSpPr>
          <p:cNvPr id="2108" name="Rectangle 144"/>
          <p:cNvSpPr>
            <a:spLocks noChangeArrowheads="1"/>
          </p:cNvSpPr>
          <p:nvPr/>
        </p:nvSpPr>
        <p:spPr bwMode="auto">
          <a:xfrm>
            <a:off x="1258888" y="4870847"/>
            <a:ext cx="2449016" cy="718393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br>
              <a:rPr lang="de-DE" dirty="0"/>
            </a:br>
            <a:r>
              <a:rPr lang="de-DE" dirty="0"/>
              <a:t>Urkundsbeamte der  Geschäftsstelle </a:t>
            </a:r>
            <a:br>
              <a:rPr lang="de-DE" dirty="0"/>
            </a:br>
            <a:r>
              <a:rPr lang="de-DE" dirty="0"/>
              <a:t>(Kostenfestsetzung)</a:t>
            </a:r>
          </a:p>
          <a:p>
            <a:r>
              <a:rPr lang="de-DE" dirty="0"/>
              <a:t>Frau Ehret – 130 (Senate 2,11)</a:t>
            </a:r>
          </a:p>
          <a:p>
            <a:r>
              <a:rPr lang="de-DE" dirty="0"/>
              <a:t>Herr Dietz 0711/6685-603 (Senat 3)</a:t>
            </a:r>
          </a:p>
          <a:p>
            <a:r>
              <a:rPr lang="de-DE" dirty="0"/>
              <a:t>Frau Olbort 0711/6685-609 (Senat 14)</a:t>
            </a:r>
          </a:p>
          <a:p>
            <a:endParaRPr lang="de-DE" dirty="0"/>
          </a:p>
        </p:txBody>
      </p:sp>
      <p:sp>
        <p:nvSpPr>
          <p:cNvPr id="2109" name="Line 145"/>
          <p:cNvSpPr>
            <a:spLocks noChangeShapeType="1"/>
          </p:cNvSpPr>
          <p:nvPr/>
        </p:nvSpPr>
        <p:spPr bwMode="auto">
          <a:xfrm>
            <a:off x="4581525" y="198913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6" name="Rectangle 8"/>
          <p:cNvSpPr>
            <a:spLocks noChangeArrowheads="1"/>
          </p:cNvSpPr>
          <p:nvPr/>
        </p:nvSpPr>
        <p:spPr bwMode="auto">
          <a:xfrm>
            <a:off x="2925762" y="2132856"/>
            <a:ext cx="3311525" cy="504825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000" b="1" dirty="0"/>
              <a:t>Örtlicher Gerichtsvorstand</a:t>
            </a:r>
          </a:p>
          <a:p>
            <a:r>
              <a:rPr lang="de-DE" sz="1000" b="1" dirty="0"/>
              <a:t>Dr. Reuss</a:t>
            </a:r>
          </a:p>
        </p:txBody>
      </p:sp>
      <p:sp>
        <p:nvSpPr>
          <p:cNvPr id="75" name="Rectangle 35"/>
          <p:cNvSpPr>
            <a:spLocks noChangeArrowheads="1"/>
          </p:cNvSpPr>
          <p:nvPr/>
        </p:nvSpPr>
        <p:spPr bwMode="auto">
          <a:xfrm>
            <a:off x="1727176" y="5949280"/>
            <a:ext cx="1368474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dirty="0"/>
              <a:t>Frau Wilhelm</a:t>
            </a:r>
          </a:p>
          <a:p>
            <a:r>
              <a:rPr lang="de-DE" dirty="0"/>
              <a:t>0711/6685-610</a:t>
            </a:r>
          </a:p>
        </p:txBody>
      </p:sp>
      <p:cxnSp>
        <p:nvCxnSpPr>
          <p:cNvPr id="80" name="Gerade Verbindung 79"/>
          <p:cNvCxnSpPr/>
          <p:nvPr/>
        </p:nvCxnSpPr>
        <p:spPr bwMode="auto">
          <a:xfrm flipV="1">
            <a:off x="6840041" y="3669110"/>
            <a:ext cx="0" cy="24050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2" name="Rectangle 36"/>
          <p:cNvSpPr>
            <a:spLocks noChangeArrowheads="1"/>
          </p:cNvSpPr>
          <p:nvPr/>
        </p:nvSpPr>
        <p:spPr bwMode="auto">
          <a:xfrm>
            <a:off x="6237287" y="5494858"/>
            <a:ext cx="1224555" cy="8144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dirty="0"/>
              <a:t>Frau Ehret</a:t>
            </a:r>
          </a:p>
          <a:p>
            <a:r>
              <a:rPr lang="de-DE" dirty="0"/>
              <a:t>-130</a:t>
            </a:r>
          </a:p>
          <a:p>
            <a:r>
              <a:rPr lang="de-DE" dirty="0"/>
              <a:t>Herr Danner</a:t>
            </a:r>
          </a:p>
          <a:p>
            <a:r>
              <a:rPr lang="de-DE" dirty="0"/>
              <a:t>-135</a:t>
            </a:r>
          </a:p>
        </p:txBody>
      </p:sp>
      <p:sp>
        <p:nvSpPr>
          <p:cNvPr id="85" name="Rectangle 44"/>
          <p:cNvSpPr>
            <a:spLocks noChangeArrowheads="1"/>
          </p:cNvSpPr>
          <p:nvPr/>
        </p:nvSpPr>
        <p:spPr bwMode="auto">
          <a:xfrm>
            <a:off x="6237289" y="5278959"/>
            <a:ext cx="1224554" cy="215899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900" dirty="0"/>
              <a:t>örtliche Verwaltung</a:t>
            </a:r>
          </a:p>
        </p:txBody>
      </p:sp>
      <p:cxnSp>
        <p:nvCxnSpPr>
          <p:cNvPr id="87" name="Gerade Verbindung 86"/>
          <p:cNvCxnSpPr>
            <a:stCxn id="2057" idx="2"/>
            <a:endCxn id="85" idx="0"/>
          </p:cNvCxnSpPr>
          <p:nvPr/>
        </p:nvCxnSpPr>
        <p:spPr bwMode="auto">
          <a:xfrm flipH="1">
            <a:off x="6849566" y="5013326"/>
            <a:ext cx="1" cy="26563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2" name="Gerade Verbindung 91"/>
          <p:cNvCxnSpPr>
            <a:stCxn id="2079" idx="1"/>
          </p:cNvCxnSpPr>
          <p:nvPr/>
        </p:nvCxnSpPr>
        <p:spPr bwMode="auto">
          <a:xfrm>
            <a:off x="6659563" y="2781300"/>
            <a:ext cx="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4" name="Gerade Verbindung 93"/>
          <p:cNvCxnSpPr>
            <a:endCxn id="2055" idx="0"/>
          </p:cNvCxnSpPr>
          <p:nvPr/>
        </p:nvCxnSpPr>
        <p:spPr bwMode="auto">
          <a:xfrm>
            <a:off x="6659563" y="2781300"/>
            <a:ext cx="0" cy="2659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6" name="Gerade Verbindung 95"/>
          <p:cNvCxnSpPr/>
          <p:nvPr/>
        </p:nvCxnSpPr>
        <p:spPr bwMode="auto">
          <a:xfrm>
            <a:off x="2627313" y="2781300"/>
            <a:ext cx="0" cy="32305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0" name="Gerade Verbindung 99"/>
          <p:cNvCxnSpPr>
            <a:endCxn id="2090" idx="0"/>
          </p:cNvCxnSpPr>
          <p:nvPr/>
        </p:nvCxnSpPr>
        <p:spPr bwMode="auto">
          <a:xfrm>
            <a:off x="3267868" y="3623469"/>
            <a:ext cx="0" cy="28614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5" name="Gerade Verbindung 104"/>
          <p:cNvCxnSpPr>
            <a:stCxn id="2093" idx="3"/>
            <a:endCxn id="2090" idx="1"/>
          </p:cNvCxnSpPr>
          <p:nvPr/>
        </p:nvCxnSpPr>
        <p:spPr bwMode="auto">
          <a:xfrm>
            <a:off x="2177255" y="4089798"/>
            <a:ext cx="748507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8" name="Gerade Verbindung 107"/>
          <p:cNvCxnSpPr>
            <a:stCxn id="2093" idx="0"/>
          </p:cNvCxnSpPr>
          <p:nvPr/>
        </p:nvCxnSpPr>
        <p:spPr bwMode="auto">
          <a:xfrm flipV="1">
            <a:off x="1835149" y="3623469"/>
            <a:ext cx="1" cy="28614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Gerade Verbindung 109"/>
          <p:cNvCxnSpPr>
            <a:stCxn id="2083" idx="0"/>
          </p:cNvCxnSpPr>
          <p:nvPr/>
        </p:nvCxnSpPr>
        <p:spPr bwMode="auto">
          <a:xfrm>
            <a:off x="3267868" y="4390232"/>
            <a:ext cx="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Gerade Verbindung 111"/>
          <p:cNvCxnSpPr>
            <a:stCxn id="2083" idx="0"/>
            <a:endCxn id="2090" idx="2"/>
          </p:cNvCxnSpPr>
          <p:nvPr/>
        </p:nvCxnSpPr>
        <p:spPr bwMode="auto">
          <a:xfrm flipV="1">
            <a:off x="3267868" y="4269979"/>
            <a:ext cx="0" cy="1202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4" name="Gerade Verbindung 113"/>
          <p:cNvCxnSpPr>
            <a:stCxn id="2082" idx="0"/>
            <a:endCxn id="2093" idx="2"/>
          </p:cNvCxnSpPr>
          <p:nvPr/>
        </p:nvCxnSpPr>
        <p:spPr bwMode="auto">
          <a:xfrm flipV="1">
            <a:off x="1835149" y="4269979"/>
            <a:ext cx="0" cy="1202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8" name="Gerade Verbindung 117"/>
          <p:cNvCxnSpPr>
            <a:stCxn id="2082" idx="3"/>
          </p:cNvCxnSpPr>
          <p:nvPr/>
        </p:nvCxnSpPr>
        <p:spPr bwMode="auto">
          <a:xfrm>
            <a:off x="2177255" y="4570414"/>
            <a:ext cx="748507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4" name="Rectangle 36"/>
          <p:cNvSpPr>
            <a:spLocks noChangeArrowheads="1"/>
          </p:cNvSpPr>
          <p:nvPr/>
        </p:nvSpPr>
        <p:spPr bwMode="auto">
          <a:xfrm>
            <a:off x="4079740" y="5805264"/>
            <a:ext cx="1572380" cy="64807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dirty="0"/>
              <a:t>Veröffentlichungen</a:t>
            </a:r>
          </a:p>
          <a:p>
            <a:r>
              <a:rPr lang="de-DE" sz="400" dirty="0"/>
              <a:t> </a:t>
            </a:r>
          </a:p>
          <a:p>
            <a:r>
              <a:rPr lang="de-DE" dirty="0"/>
              <a:t>Frau Klimek 0711/6685-605</a:t>
            </a:r>
          </a:p>
          <a:p>
            <a:r>
              <a:rPr lang="de-DE" dirty="0"/>
              <a:t>Frau Martin 0711/6685-714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178</Words>
  <Application>Microsoft Office PowerPoint</Application>
  <PresentationFormat>Bildschirmpräsentation (4:3)</PresentationFormat>
  <Paragraphs>52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Standarddesign</vt:lpstr>
      <vt:lpstr>Finanzgericht Baden-Württemberg Außensenate Freiburg Organigramm Stand 10/2025 0761/20724-0</vt:lpstr>
    </vt:vector>
  </TitlesOfParts>
  <Company>Baden-Württemberg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Landesarbeitsgericht Baden-Württemberg Organigramm Stand: 01/2006</dc:title>
  <dc:creator>schiffner</dc:creator>
  <cp:lastModifiedBy>Schulz, Heidi (FG Stuttgart)</cp:lastModifiedBy>
  <cp:revision>64</cp:revision>
  <dcterms:created xsi:type="dcterms:W3CDTF">2006-05-29T14:05:38Z</dcterms:created>
  <dcterms:modified xsi:type="dcterms:W3CDTF">2025-10-31T12:46:46Z</dcterms:modified>
</cp:coreProperties>
</file>