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6" r:id="rId2"/>
    <p:sldId id="257" r:id="rId3"/>
    <p:sldId id="261" r:id="rId4"/>
    <p:sldId id="284" r:id="rId5"/>
    <p:sldId id="264" r:id="rId6"/>
    <p:sldId id="28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82" r:id="rId16"/>
    <p:sldId id="281" r:id="rId17"/>
    <p:sldId id="280" r:id="rId18"/>
    <p:sldId id="279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  <a:srgbClr val="FFFF99"/>
    <a:srgbClr val="FF9933"/>
    <a:srgbClr val="FF3300"/>
    <a:srgbClr val="FFFF00"/>
    <a:srgbClr val="CCCC00"/>
    <a:srgbClr val="CC6600"/>
    <a:srgbClr val="FFCC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45" autoAdjust="0"/>
  </p:normalViewPr>
  <p:slideViewPr>
    <p:cSldViewPr snapToGrid="0">
      <p:cViewPr varScale="1">
        <p:scale>
          <a:sx n="90" d="100"/>
          <a:sy n="90" d="100"/>
        </p:scale>
        <p:origin x="1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  <c:spPr>
        <a:solidFill>
          <a:schemeClr val="tx1">
            <a:lumMod val="50000"/>
            <a:lumOff val="50000"/>
          </a:schemeClr>
        </a:solidFill>
      </c:spPr>
    </c:floor>
    <c:sideWall>
      <c:thickness val="0"/>
      <c:spPr>
        <a:gradFill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chemeClr val="accent2">
              <a:lumMod val="60000"/>
              <a:lumOff val="40000"/>
            </a:schemeClr>
          </a:solidFill>
          <a:prstDash val="solid"/>
        </a:ln>
      </c:spPr>
    </c:sideWall>
    <c:backWall>
      <c:thickness val="0"/>
      <c:spPr>
        <a:gradFill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12700">
          <a:solidFill>
            <a:schemeClr val="accent2">
              <a:lumMod val="60000"/>
              <a:lumOff val="40000"/>
            </a:schemeClr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4340835348337376E-2"/>
          <c:y val="2.4548078753813554E-2"/>
          <c:w val="0.90325750947798189"/>
          <c:h val="0.8943346179840880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AF9-4860-A065-A1F2C29DEF0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AF9-4860-A065-A1F2C29DEF0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AF9-4860-A065-A1F2C29DEF0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FAF9-4860-A065-A1F2C29DEF08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FAF9-4860-A065-A1F2C29DEF08}"/>
              </c:ext>
            </c:extLst>
          </c:dPt>
          <c:dLbls>
            <c:dLbl>
              <c:idx val="0"/>
              <c:layout>
                <c:manualLayout>
                  <c:x val="1.7307679059802565E-2"/>
                  <c:y val="-3.403551828748675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F9-4860-A065-A1F2C29DEF08}"/>
                </c:ext>
              </c:extLst>
            </c:dLbl>
            <c:dLbl>
              <c:idx val="1"/>
              <c:layout>
                <c:manualLayout>
                  <c:x val="9.133441051082488E-3"/>
                  <c:y val="-2.46978644714865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F9-4860-A065-A1F2C29DEF08}"/>
                </c:ext>
              </c:extLst>
            </c:dLbl>
            <c:dLbl>
              <c:idx val="2"/>
              <c:layout>
                <c:manualLayout>
                  <c:x val="2.5101269855718901E-2"/>
                  <c:y val="-4.190765926986399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F9-4860-A065-A1F2C29DEF08}"/>
                </c:ext>
              </c:extLst>
            </c:dLbl>
            <c:dLbl>
              <c:idx val="3"/>
              <c:layout>
                <c:manualLayout>
                  <c:x val="1.8173008359504195E-2"/>
                  <c:y val="-2.572685516583154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F9-4860-A065-A1F2C29DEF08}"/>
                </c:ext>
              </c:extLst>
            </c:dLbl>
            <c:dLbl>
              <c:idx val="4"/>
              <c:layout>
                <c:manualLayout>
                  <c:x val="3.2295412134176867E-2"/>
                  <c:y val="-4.84544261512765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AF9-4860-A065-A1F2C29DEF0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Tabelle1!$B$5:$F$5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Tabelle1!$B$6:$F$6</c:f>
              <c:numCache>
                <c:formatCode>General</c:formatCode>
                <c:ptCount val="5"/>
                <c:pt idx="0">
                  <c:v>3234</c:v>
                </c:pt>
                <c:pt idx="1">
                  <c:v>3621</c:v>
                </c:pt>
                <c:pt idx="2">
                  <c:v>3095</c:v>
                </c:pt>
                <c:pt idx="3">
                  <c:v>3355</c:v>
                </c:pt>
                <c:pt idx="4">
                  <c:v>3018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AF9-4860-A065-A1F2C29DEF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0765048"/>
        <c:axId val="1"/>
        <c:axId val="0"/>
      </c:bar3DChart>
      <c:catAx>
        <c:axId val="310765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10765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gradFill>
      <a:gsLst>
        <a:gs pos="0">
          <a:srgbClr val="FFFFCC"/>
        </a:gs>
        <a:gs pos="9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 w="3175">
      <a:solidFill>
        <a:schemeClr val="accent6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Durchschnittliche Verfahrensdauer in Monaten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80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1-AB5E-4C29-BC36-33FE7A3C08FC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3-AB5E-4C29-BC36-33FE7A3C08FC}"/>
              </c:ext>
            </c:extLst>
          </c:dPt>
          <c:dPt>
            <c:idx val="2"/>
            <c:invertIfNegative val="0"/>
            <c:bubble3D val="0"/>
            <c:spPr>
              <a:solidFill>
                <a:srgbClr val="FF0066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5-AB5E-4C29-BC36-33FE7A3C08FC}"/>
              </c:ext>
            </c:extLst>
          </c:dPt>
          <c:dPt>
            <c:idx val="3"/>
            <c:invertIfNegative val="0"/>
            <c:bubble3D val="0"/>
            <c:spPr>
              <a:solidFill>
                <a:srgbClr val="FF990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7-AB5E-4C29-BC36-33FE7A3C08FC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9-AB5E-4C29-BC36-33FE7A3C08FC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B-AB5E-4C29-BC36-33FE7A3C08FC}"/>
              </c:ext>
            </c:extLst>
          </c:dPt>
          <c:dPt>
            <c:idx val="6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D-AB5E-4C29-BC36-33FE7A3C08F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0F-AB5E-4C29-BC36-33FE7A3C08FC}"/>
              </c:ext>
            </c:extLst>
          </c:dPt>
          <c:dPt>
            <c:idx val="8"/>
            <c:invertIfNegative val="0"/>
            <c:bubble3D val="0"/>
            <c:spPr>
              <a:solidFill>
                <a:srgbClr val="7030A0"/>
              </a:solidFill>
              <a:ln w="28575">
                <a:noFill/>
              </a:ln>
            </c:spPr>
            <c:extLst>
              <c:ext xmlns:c16="http://schemas.microsoft.com/office/drawing/2014/chart" uri="{C3380CC4-5D6E-409C-BE32-E72D297353CC}">
                <c16:uniqueId val="{00000011-AB5E-4C29-BC36-33FE7A3C08FC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Tabelle5!$B$3:$J$3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Tabelle5!$B$4:$J$4</c:f>
              <c:numCache>
                <c:formatCode>General</c:formatCode>
                <c:ptCount val="9"/>
                <c:pt idx="0">
                  <c:v>8.6999999999999993</c:v>
                </c:pt>
                <c:pt idx="1">
                  <c:v>10.3</c:v>
                </c:pt>
                <c:pt idx="2">
                  <c:v>14.5</c:v>
                </c:pt>
                <c:pt idx="3">
                  <c:v>14</c:v>
                </c:pt>
                <c:pt idx="4">
                  <c:v>8</c:v>
                </c:pt>
                <c:pt idx="5">
                  <c:v>7</c:v>
                </c:pt>
                <c:pt idx="6">
                  <c:v>13.4</c:v>
                </c:pt>
                <c:pt idx="7">
                  <c:v>12.5</c:v>
                </c:pt>
                <c:pt idx="8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B5E-4C29-BC36-33FE7A3C08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9308872"/>
        <c:axId val="1"/>
      </c:barChart>
      <c:catAx>
        <c:axId val="419308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9308872"/>
        <c:crosses val="autoZero"/>
        <c:crossBetween val="between"/>
      </c:valAx>
      <c:sp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>
          <a:outerShdw blurRad="50800" dist="50800" dir="5400000" algn="ctr" rotWithShape="0">
            <a:schemeClr val="accent5">
              <a:lumMod val="20000"/>
              <a:lumOff val="80000"/>
            </a:schemeClr>
          </a:outerShdw>
        </a:effectLst>
      </c:spPr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Durchschnittliche</a:t>
            </a:r>
            <a:r>
              <a:rPr lang="de-DE" baseline="0"/>
              <a:t> Verfahrensdauer in Monaten</a:t>
            </a:r>
            <a:endParaRPr lang="de-DE"/>
          </a:p>
        </c:rich>
      </c:tx>
      <c:layout>
        <c:manualLayout>
          <c:xMode val="edge"/>
          <c:yMode val="edge"/>
          <c:x val="0.22678915987497666"/>
          <c:y val="0"/>
        </c:manualLayout>
      </c:layout>
      <c:overlay val="1"/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6"/>
        </a:solidFill>
      </c:spPr>
    </c:floor>
    <c:sideWall>
      <c:thickness val="0"/>
      <c:sp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</c:spPr>
    </c:sideWall>
    <c:backWall>
      <c:thickness val="0"/>
      <c:spPr>
        <a:pattFill prst="pct9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</c:spPr>
    </c:backWall>
    <c:plotArea>
      <c:layout>
        <c:manualLayout>
          <c:layoutTarget val="inner"/>
          <c:xMode val="edge"/>
          <c:yMode val="edge"/>
          <c:x val="0.10387190868050204"/>
          <c:y val="7.4494422608434641E-2"/>
          <c:w val="0.86638286729890823"/>
          <c:h val="0.68549218439451931"/>
        </c:manualLayout>
      </c:layout>
      <c:bar3DChart>
        <c:barDir val="col"/>
        <c:grouping val="clustered"/>
        <c:varyColors val="0"/>
        <c:ser>
          <c:idx val="0"/>
          <c:order val="0"/>
          <c:tx>
            <c:v>Jahr 2018</c:v>
          </c:tx>
          <c:invertIfNegative val="0"/>
          <c:dLbls>
            <c:dLbl>
              <c:idx val="0"/>
              <c:layout>
                <c:manualLayout>
                  <c:x val="-1.1359948068808828E-2"/>
                  <c:y val="3.0252675821037609E-17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737-48E5-BD42-FC0A1348CB5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Tabelle6!$B$4:$J$4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Tabelle6!$B$5:$J$5</c:f>
              <c:numCache>
                <c:formatCode>General</c:formatCode>
                <c:ptCount val="9"/>
                <c:pt idx="0">
                  <c:v>10.7</c:v>
                </c:pt>
                <c:pt idx="1">
                  <c:v>9.6999999999999993</c:v>
                </c:pt>
                <c:pt idx="2">
                  <c:v>14.8</c:v>
                </c:pt>
                <c:pt idx="3">
                  <c:v>13.9</c:v>
                </c:pt>
                <c:pt idx="4">
                  <c:v>7.4</c:v>
                </c:pt>
                <c:pt idx="5">
                  <c:v>6.7</c:v>
                </c:pt>
                <c:pt idx="6">
                  <c:v>13.9</c:v>
                </c:pt>
                <c:pt idx="7">
                  <c:v>11.1</c:v>
                </c:pt>
                <c:pt idx="8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37-48E5-BD42-FC0A1348CB57}"/>
            </c:ext>
          </c:extLst>
        </c:ser>
        <c:ser>
          <c:idx val="1"/>
          <c:order val="1"/>
          <c:tx>
            <c:v>Jahr 2019</c:v>
          </c:tx>
          <c:invertIfNegative val="0"/>
          <c:dLbls>
            <c:dLbl>
              <c:idx val="0"/>
              <c:layout>
                <c:manualLayout>
                  <c:x val="1.1359948068808828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737-48E5-BD42-FC0A1348CB57}"/>
                </c:ext>
              </c:extLst>
            </c:dLbl>
            <c:dLbl>
              <c:idx val="1"/>
              <c:layout>
                <c:manualLayout>
                  <c:x val="1.7851346965271016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37-48E5-BD42-FC0A1348CB57}"/>
                </c:ext>
              </c:extLst>
            </c:dLbl>
            <c:dLbl>
              <c:idx val="2"/>
              <c:layout>
                <c:manualLayout>
                  <c:x val="1.9474196689386564E-2"/>
                  <c:y val="-9.9009900990098855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37-48E5-BD42-FC0A1348CB57}"/>
                </c:ext>
              </c:extLst>
            </c:dLbl>
            <c:dLbl>
              <c:idx val="3"/>
              <c:layout>
                <c:manualLayout>
                  <c:x val="2.7588445309964297E-2"/>
                  <c:y val="-9.9012499675164359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37-48E5-BD42-FC0A1348CB57}"/>
                </c:ext>
              </c:extLst>
            </c:dLbl>
            <c:dLbl>
              <c:idx val="4"/>
              <c:layout>
                <c:manualLayout>
                  <c:x val="7.5154382731318914E-3"/>
                  <c:y val="-3.8576919166436541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37-48E5-BD42-FC0A1348CB57}"/>
                </c:ext>
              </c:extLst>
            </c:dLbl>
            <c:dLbl>
              <c:idx val="6"/>
              <c:layout>
                <c:manualLayout>
                  <c:x val="2.2719896137617657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37-48E5-BD42-FC0A1348CB57}"/>
                </c:ext>
              </c:extLst>
            </c:dLbl>
            <c:dLbl>
              <c:idx val="7"/>
              <c:layout>
                <c:manualLayout>
                  <c:x val="1.4605647517039922E-2"/>
                  <c:y val="-3.3003300330033004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737-48E5-BD42-FC0A1348CB57}"/>
                </c:ext>
              </c:extLst>
            </c:dLbl>
            <c:dLbl>
              <c:idx val="8"/>
              <c:layout>
                <c:manualLayout>
                  <c:x val="2.1097046413501991E-2"/>
                  <c:y val="-6.6006600660066007E-3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737-48E5-BD42-FC0A1348CB5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Tabelle6!$B$4:$J$4</c:f>
              <c:strCache>
                <c:ptCount val="9"/>
                <c:pt idx="0">
                  <c:v>SGB II (Hartz IV)</c:v>
                </c:pt>
                <c:pt idx="1">
                  <c:v>Arbeitslosenversicherung</c:v>
                </c:pt>
                <c:pt idx="2">
                  <c:v>SchwerbehindertenR</c:v>
                </c:pt>
                <c:pt idx="3">
                  <c:v>Rentenversicherung</c:v>
                </c:pt>
                <c:pt idx="4">
                  <c:v>Krankenversicherung</c:v>
                </c:pt>
                <c:pt idx="5">
                  <c:v>Pflegeversicherung</c:v>
                </c:pt>
                <c:pt idx="6">
                  <c:v>Unfallversicherung </c:v>
                </c:pt>
                <c:pt idx="7">
                  <c:v>Sozialhilfe/AsylbLG</c:v>
                </c:pt>
                <c:pt idx="8">
                  <c:v>insgesamt</c:v>
                </c:pt>
              </c:strCache>
            </c:strRef>
          </c:cat>
          <c:val>
            <c:numRef>
              <c:f>Tabelle6!$B$6:$J$6</c:f>
              <c:numCache>
                <c:formatCode>General</c:formatCode>
                <c:ptCount val="9"/>
                <c:pt idx="0">
                  <c:v>8.6999999999999993</c:v>
                </c:pt>
                <c:pt idx="1">
                  <c:v>10.3</c:v>
                </c:pt>
                <c:pt idx="2">
                  <c:v>14.5</c:v>
                </c:pt>
                <c:pt idx="3">
                  <c:v>14</c:v>
                </c:pt>
                <c:pt idx="4">
                  <c:v>8</c:v>
                </c:pt>
                <c:pt idx="5">
                  <c:v>7</c:v>
                </c:pt>
                <c:pt idx="6">
                  <c:v>13.4</c:v>
                </c:pt>
                <c:pt idx="7">
                  <c:v>12.5</c:v>
                </c:pt>
                <c:pt idx="8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737-48E5-BD42-FC0A1348CB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9860640"/>
        <c:axId val="1"/>
        <c:axId val="0"/>
      </c:bar3DChart>
      <c:catAx>
        <c:axId val="41986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</c:spPr>
        <c:txPr>
          <a:bodyPr/>
          <a:lstStyle/>
          <a:p>
            <a:pPr>
              <a:defRPr sz="900"/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000"/>
                  <a:t>Monate</a:t>
                </a:r>
              </a:p>
            </c:rich>
          </c:tx>
          <c:layout>
            <c:manualLayout>
              <c:xMode val="edge"/>
              <c:yMode val="edge"/>
              <c:x val="8.8061448501994696E-2"/>
              <c:y val="0.3406078324367869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1986064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9438202247191012"/>
          <c:y val="0.80693069306930698"/>
          <c:w val="8.4269662921348312E-2"/>
          <c:h val="0.1188118811881188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Entwicklung der anhängigen Verfahren am Jahresende </a:t>
            </a:r>
          </a:p>
          <a:p>
            <a:pPr>
              <a:defRPr/>
            </a:pPr>
            <a:r>
              <a:rPr lang="de-DE"/>
              <a:t>(Klagen und einstweiliger Rechtschutz) </a:t>
            </a:r>
          </a:p>
        </c:rich>
      </c:tx>
      <c:layout>
        <c:manualLayout>
          <c:xMode val="edge"/>
          <c:yMode val="edge"/>
          <c:x val="0.16338215712383489"/>
          <c:y val="1.55400155400155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6.8214718352513623E-2"/>
          <c:y val="0.20841271589303084"/>
          <c:w val="0.82464762643684186"/>
          <c:h val="0.689502230053411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7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089-4409-9D0B-A105762D878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089-4409-9D0B-A105762D878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089-4409-9D0B-A105762D878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5089-4409-9D0B-A105762D878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5089-4409-9D0B-A105762D878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50000"/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5089-4409-9D0B-A105762D87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Tabelle3!$B$4:$G$4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Tabelle3!$B$5:$G$5</c:f>
              <c:numCache>
                <c:formatCode>General</c:formatCode>
                <c:ptCount val="6"/>
                <c:pt idx="0">
                  <c:v>3507</c:v>
                </c:pt>
                <c:pt idx="1">
                  <c:v>3273</c:v>
                </c:pt>
                <c:pt idx="2">
                  <c:v>3299</c:v>
                </c:pt>
                <c:pt idx="3">
                  <c:v>2920</c:v>
                </c:pt>
                <c:pt idx="4">
                  <c:v>2901</c:v>
                </c:pt>
                <c:pt idx="5">
                  <c:v>2716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089-4409-9D0B-A105762D878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2093728"/>
        <c:axId val="1"/>
      </c:barChart>
      <c:catAx>
        <c:axId val="53209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3209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sng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 sz="1400"/>
              <a:t>Anteil der einzelnen Rechtsgebiete am Gesamtbestand im Jahr 2019</a:t>
            </a:r>
          </a:p>
        </c:rich>
      </c:tx>
      <c:layout>
        <c:manualLayout>
          <c:xMode val="edge"/>
          <c:yMode val="edge"/>
          <c:x val="0.10749272584359529"/>
          <c:y val="1.00866032522633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956046458665452"/>
          <c:y val="0.27809847186696496"/>
          <c:w val="0.4117513094966978"/>
          <c:h val="0.65129797556408364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8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1E8-432E-8CE9-86081F95ACE4}"/>
              </c:ext>
            </c:extLst>
          </c:dPt>
          <c:dPt>
            <c:idx val="1"/>
            <c:bubble3D val="0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1E8-432E-8CE9-86081F95ACE4}"/>
              </c:ext>
            </c:extLst>
          </c:dPt>
          <c:dPt>
            <c:idx val="2"/>
            <c:bubble3D val="0"/>
            <c:explosion val="1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71E8-432E-8CE9-86081F95ACE4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71E8-432E-8CE9-86081F95ACE4}"/>
              </c:ext>
            </c:extLst>
          </c:dPt>
          <c:dPt>
            <c:idx val="4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71E8-432E-8CE9-86081F95ACE4}"/>
              </c:ext>
            </c:extLst>
          </c:dPt>
          <c:dPt>
            <c:idx val="5"/>
            <c:bubble3D val="0"/>
            <c:spPr>
              <a:solidFill>
                <a:srgbClr val="0070C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71E8-432E-8CE9-86081F95ACE4}"/>
              </c:ext>
            </c:extLst>
          </c:dPt>
          <c:dPt>
            <c:idx val="6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71E8-432E-8CE9-86081F95ACE4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71E8-432E-8CE9-86081F95ACE4}"/>
              </c:ext>
            </c:extLst>
          </c:dPt>
          <c:dLbls>
            <c:dLbl>
              <c:idx val="0"/>
              <c:layout>
                <c:manualLayout>
                  <c:x val="4.7269104169355883E-2"/>
                  <c:y val="5.593167923495968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E8-432E-8CE9-86081F95ACE4}"/>
                </c:ext>
              </c:extLst>
            </c:dLbl>
            <c:dLbl>
              <c:idx val="1"/>
              <c:layout>
                <c:manualLayout>
                  <c:x val="-1.3476722172023579E-2"/>
                  <c:y val="0.1042262372037332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E8-432E-8CE9-86081F95ACE4}"/>
                </c:ext>
              </c:extLst>
            </c:dLbl>
            <c:dLbl>
              <c:idx val="2"/>
              <c:layout>
                <c:manualLayout>
                  <c:x val="0.11163635923583323"/>
                  <c:y val="-3.349033787694967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E8-432E-8CE9-86081F95ACE4}"/>
                </c:ext>
              </c:extLst>
            </c:dLbl>
            <c:dLbl>
              <c:idx val="3"/>
              <c:layout>
                <c:manualLayout>
                  <c:x val="2.2838276106880082E-2"/>
                  <c:y val="7.631570600502731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E8-432E-8CE9-86081F95ACE4}"/>
                </c:ext>
              </c:extLst>
            </c:dLbl>
            <c:dLbl>
              <c:idx val="4"/>
              <c:layout>
                <c:manualLayout>
                  <c:x val="6.3062045522998145E-4"/>
                  <c:y val="3.376687997081935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E8-432E-8CE9-86081F95ACE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Tabelle2!$B$5:$I$5</c:f>
              <c:strCache>
                <c:ptCount val="8"/>
                <c:pt idx="0">
                  <c:v>Hartz IV (Alg II)</c:v>
                </c:pt>
                <c:pt idx="1">
                  <c:v>Rentenversicherung</c:v>
                </c:pt>
                <c:pt idx="2">
                  <c:v>SchwerbehindertenR</c:v>
                </c:pt>
                <c:pt idx="3">
                  <c:v>Arbeitslosenversicherung</c:v>
                </c:pt>
                <c:pt idx="4">
                  <c:v>Kranken-/Pflegevers.</c:v>
                </c:pt>
                <c:pt idx="5">
                  <c:v>Unfallversicherung </c:v>
                </c:pt>
                <c:pt idx="6">
                  <c:v>Sozialhilfe/AsylbLG</c:v>
                </c:pt>
                <c:pt idx="7">
                  <c:v>Sonstiges</c:v>
                </c:pt>
              </c:strCache>
            </c:strRef>
          </c:cat>
          <c:val>
            <c:numRef>
              <c:f>Tabelle2!$B$6:$I$6</c:f>
              <c:numCache>
                <c:formatCode>0.00%</c:formatCode>
                <c:ptCount val="8"/>
                <c:pt idx="0">
                  <c:v>0.1203</c:v>
                </c:pt>
                <c:pt idx="1">
                  <c:v>0.20910000000000001</c:v>
                </c:pt>
                <c:pt idx="2">
                  <c:v>0.2286</c:v>
                </c:pt>
                <c:pt idx="3">
                  <c:v>5.74E-2</c:v>
                </c:pt>
                <c:pt idx="4">
                  <c:v>0.2165</c:v>
                </c:pt>
                <c:pt idx="5">
                  <c:v>7.2099999999999997E-2</c:v>
                </c:pt>
                <c:pt idx="6">
                  <c:v>4.1200000000000001E-2</c:v>
                </c:pt>
                <c:pt idx="7">
                  <c:v>3.44E-2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1E8-432E-8CE9-86081F95AC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44452774278699"/>
          <c:y val="0.19064140916226269"/>
          <c:w val="0.13838397488949544"/>
          <c:h val="0.4731373154663428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zero"/>
    <c:showDLblsOverMax val="0"/>
  </c:chart>
  <c:spPr>
    <a:gradFill>
      <a:gsLst>
        <a:gs pos="0">
          <a:srgbClr val="FFFF99"/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3175">
      <a:solidFill>
        <a:srgbClr val="000000"/>
      </a:solidFill>
      <a:prstDash val="solid"/>
    </a:ln>
  </c:spPr>
  <c:txPr>
    <a:bodyPr/>
    <a:lstStyle/>
    <a:p>
      <a:pPr>
        <a:defRPr sz="2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Entwicklung der Eingänge von Eilanträgen seit 2015</a:t>
            </a:r>
          </a:p>
        </c:rich>
      </c:tx>
      <c:layout>
        <c:manualLayout>
          <c:xMode val="edge"/>
          <c:yMode val="edge"/>
          <c:x val="0.13411996218461092"/>
          <c:y val="3.40755234132487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accent5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Jahr 2010</c:v>
          </c:tx>
          <c:spPr>
            <a:solidFill>
              <a:srgbClr val="FF9933">
                <a:alpha val="85000"/>
              </a:srgb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B80-4A13-A351-66AC2B3F730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B80-4A13-A351-66AC2B3F730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B80-4A13-A351-66AC2B3F730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  <a:alpha val="85000"/>
                </a:scheme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B80-4A13-A351-66AC2B3F730D}"/>
              </c:ext>
            </c:extLst>
          </c:dPt>
          <c:dLbls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210</a:t>
                    </a:r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B80-4A13-A351-66AC2B3F73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Tabelle2!$B$7:$F$7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Tabelle2!$B$8:$F$8</c:f>
              <c:numCache>
                <c:formatCode>General</c:formatCode>
                <c:ptCount val="5"/>
                <c:pt idx="0">
                  <c:v>234</c:v>
                </c:pt>
                <c:pt idx="1">
                  <c:v>258</c:v>
                </c:pt>
                <c:pt idx="2">
                  <c:v>240</c:v>
                </c:pt>
                <c:pt idx="3">
                  <c:v>230</c:v>
                </c:pt>
                <c:pt idx="4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B80-4A13-A351-66AC2B3F73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pyramid"/>
        <c:axId val="431450752"/>
        <c:axId val="1"/>
        <c:axId val="0"/>
      </c:bar3DChart>
      <c:catAx>
        <c:axId val="4314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31450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accent6">
            <a:lumMod val="20000"/>
            <a:lumOff val="80000"/>
          </a:schemeClr>
        </a:gs>
        <a:gs pos="48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Entwicklung</a:t>
            </a:r>
            <a:r>
              <a:rPr lang="en-US" dirty="0"/>
              <a:t> der </a:t>
            </a:r>
            <a:r>
              <a:rPr lang="en-US" dirty="0" err="1"/>
              <a:t>Eingänge</a:t>
            </a:r>
            <a:endParaRPr lang="de-DE" dirty="0"/>
          </a:p>
          <a:p>
            <a:pPr>
              <a:defRPr/>
            </a:pPr>
            <a:r>
              <a:rPr lang="en-US" dirty="0"/>
              <a:t> (</a:t>
            </a:r>
            <a:r>
              <a:rPr lang="en-US" dirty="0" err="1"/>
              <a:t>Klagen</a:t>
            </a:r>
            <a:r>
              <a:rPr lang="en-US" dirty="0"/>
              <a:t> und </a:t>
            </a:r>
            <a:r>
              <a:rPr lang="en-US" dirty="0" err="1"/>
              <a:t>Eilanträge</a:t>
            </a:r>
            <a:r>
              <a:rPr lang="en-US" dirty="0"/>
              <a:t>)</a:t>
            </a:r>
            <a:endParaRPr lang="de-DE" dirty="0"/>
          </a:p>
          <a:p>
            <a:pPr>
              <a:defRPr/>
            </a:pPr>
            <a:r>
              <a:rPr lang="en-US" dirty="0"/>
              <a:t> in den </a:t>
            </a:r>
            <a:r>
              <a:rPr lang="en-US" dirty="0" err="1"/>
              <a:t>einzelnen</a:t>
            </a:r>
            <a:r>
              <a:rPr lang="en-US" dirty="0"/>
              <a:t> </a:t>
            </a:r>
            <a:r>
              <a:rPr lang="en-US" dirty="0" err="1"/>
              <a:t>Rechtsgebieten</a:t>
            </a:r>
            <a:r>
              <a:rPr lang="en-US" dirty="0"/>
              <a:t> </a:t>
            </a:r>
            <a:r>
              <a:rPr lang="en-US" dirty="0" err="1"/>
              <a:t>seit</a:t>
            </a:r>
            <a:r>
              <a:rPr lang="en-US" dirty="0"/>
              <a:t> 2015</a:t>
            </a:r>
            <a:endParaRPr lang="de-DE" dirty="0"/>
          </a:p>
          <a:p>
            <a:pPr>
              <a:defRPr/>
            </a:pPr>
            <a:endParaRPr lang="de-DE" dirty="0"/>
          </a:p>
        </c:rich>
      </c:tx>
      <c:layout>
        <c:manualLayout>
          <c:xMode val="edge"/>
          <c:yMode val="edge"/>
          <c:x val="0.35603697998524764"/>
          <c:y val="2.59515251534943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2015</c:v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3.52398394802189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62-42ED-9B60-143539012591}"/>
                </c:ext>
              </c:extLst>
            </c:dLbl>
            <c:dLbl>
              <c:idx val="1"/>
              <c:layout>
                <c:manualLayout>
                  <c:x val="-1.4095935792087537E-2"/>
                  <c:y val="7.12377493508194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62-42ED-9B60-143539012591}"/>
                </c:ext>
              </c:extLst>
            </c:dLbl>
            <c:dLbl>
              <c:idx val="2"/>
              <c:layout>
                <c:manualLayout>
                  <c:x val="-1.05719518440656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D62-42ED-9B60-143539012591}"/>
                </c:ext>
              </c:extLst>
            </c:dLbl>
            <c:dLbl>
              <c:idx val="5"/>
              <c:layout>
                <c:manualLayout>
                  <c:x val="-8.2226292120511496E-3"/>
                  <c:y val="2.374591645027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D62-42ED-9B60-143539012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Tabelle3!$B$4:$H$4</c:f>
              <c:numCache>
                <c:formatCode>General</c:formatCode>
                <c:ptCount val="7"/>
                <c:pt idx="0">
                  <c:v>183</c:v>
                </c:pt>
                <c:pt idx="1">
                  <c:v>257</c:v>
                </c:pt>
                <c:pt idx="2">
                  <c:v>459</c:v>
                </c:pt>
                <c:pt idx="3">
                  <c:v>807</c:v>
                </c:pt>
                <c:pt idx="4">
                  <c:v>771</c:v>
                </c:pt>
                <c:pt idx="5">
                  <c:v>221</c:v>
                </c:pt>
                <c:pt idx="6">
                  <c:v>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11-42C9-BAA2-988965B965D8}"/>
            </c:ext>
          </c:extLst>
        </c:ser>
        <c:ser>
          <c:idx val="1"/>
          <c:order val="1"/>
          <c:tx>
            <c:v>2016</c:v>
          </c:tx>
          <c:spPr>
            <a:solidFill>
              <a:srgbClr val="7030A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4"/>
              <c:layout>
                <c:manualLayout>
                  <c:x val="8.2226292120511496E-3"/>
                  <c:y val="-1.1872958225136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D62-42ED-9B60-143539012591}"/>
                </c:ext>
              </c:extLst>
            </c:dLbl>
            <c:dLbl>
              <c:idx val="6"/>
              <c:layout>
                <c:manualLayout>
                  <c:x val="1.0571951844065652E-2"/>
                  <c:y val="2.374591645027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D62-42ED-9B60-143539012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Tabelle3!$B$5:$H$5</c:f>
              <c:numCache>
                <c:formatCode>General</c:formatCode>
                <c:ptCount val="7"/>
                <c:pt idx="0">
                  <c:v>166</c:v>
                </c:pt>
                <c:pt idx="1">
                  <c:v>248</c:v>
                </c:pt>
                <c:pt idx="2">
                  <c:v>766</c:v>
                </c:pt>
                <c:pt idx="3">
                  <c:v>632</c:v>
                </c:pt>
                <c:pt idx="4">
                  <c:v>753</c:v>
                </c:pt>
                <c:pt idx="5">
                  <c:v>206</c:v>
                </c:pt>
                <c:pt idx="6">
                  <c:v>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11-42C9-BAA2-988965B965D8}"/>
            </c:ext>
          </c:extLst>
        </c:ser>
        <c:ser>
          <c:idx val="2"/>
          <c:order val="2"/>
          <c:tx>
            <c:v>2017</c:v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1.057195184406561E-2"/>
                  <c:y val="-1.4247549870164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62-42ED-9B60-143539012591}"/>
                </c:ext>
              </c:extLst>
            </c:dLbl>
            <c:dLbl>
              <c:idx val="4"/>
              <c:layout>
                <c:manualLayout>
                  <c:x val="1.9969242372124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D62-42ED-9B60-143539012591}"/>
                </c:ext>
              </c:extLst>
            </c:dLbl>
            <c:dLbl>
              <c:idx val="5"/>
              <c:layout>
                <c:manualLayout>
                  <c:x val="9.3972905280583583E-3"/>
                  <c:y val="-2.1371324805246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AF-4D8B-A88F-181935D3441D}"/>
                </c:ext>
              </c:extLst>
            </c:dLbl>
            <c:dLbl>
              <c:idx val="6"/>
              <c:layout>
                <c:manualLayout>
                  <c:x val="2.1143903688131304E-2"/>
                  <c:y val="-9.49836658010937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62-42ED-9B60-143539012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Tabelle3!$B$6:$H$6</c:f>
              <c:numCache>
                <c:formatCode>General</c:formatCode>
                <c:ptCount val="7"/>
                <c:pt idx="0">
                  <c:v>221</c:v>
                </c:pt>
                <c:pt idx="1">
                  <c:v>253</c:v>
                </c:pt>
                <c:pt idx="2">
                  <c:v>476</c:v>
                </c:pt>
                <c:pt idx="3">
                  <c:v>776</c:v>
                </c:pt>
                <c:pt idx="4">
                  <c:v>756</c:v>
                </c:pt>
                <c:pt idx="5">
                  <c:v>231</c:v>
                </c:pt>
                <c:pt idx="6">
                  <c:v>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11-42C9-BAA2-988965B965D8}"/>
            </c:ext>
          </c:extLst>
        </c:ser>
        <c:ser>
          <c:idx val="3"/>
          <c:order val="3"/>
          <c:tx>
            <c:v>2018</c:v>
          </c:tx>
          <c:spPr>
            <a:solidFill>
              <a:srgbClr val="92D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9.39733677456686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786335211157389E-2"/>
                      <c:h val="3.934698355810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AF-4D8B-A88F-181935D3441D}"/>
                </c:ext>
              </c:extLst>
            </c:dLbl>
            <c:dLbl>
              <c:idx val="1"/>
              <c:layout>
                <c:manualLayout>
                  <c:x val="1.8794581056116717E-2"/>
                  <c:y val="-2.374591645027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D62-42ED-9B60-143539012591}"/>
                </c:ext>
              </c:extLst>
            </c:dLbl>
            <c:dLbl>
              <c:idx val="4"/>
              <c:layout>
                <c:manualLayout>
                  <c:x val="8.22267545855948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786335211157389E-2"/>
                      <c:h val="3.934698355810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4AF-4D8B-A88F-181935D3441D}"/>
                </c:ext>
              </c:extLst>
            </c:dLbl>
            <c:dLbl>
              <c:idx val="5"/>
              <c:layout>
                <c:manualLayout>
                  <c:x val="3.52398394802188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AF-4D8B-A88F-181935D3441D}"/>
                </c:ext>
              </c:extLst>
            </c:dLbl>
            <c:dLbl>
              <c:idx val="6"/>
              <c:layout>
                <c:manualLayout>
                  <c:x val="9.397290528058358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D62-42ED-9B60-143539012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Tabelle3!$B$7:$H$7</c:f>
              <c:numCache>
                <c:formatCode>General</c:formatCode>
                <c:ptCount val="7"/>
                <c:pt idx="0">
                  <c:v>171</c:v>
                </c:pt>
                <c:pt idx="1">
                  <c:v>236</c:v>
                </c:pt>
                <c:pt idx="2">
                  <c:v>774</c:v>
                </c:pt>
                <c:pt idx="3">
                  <c:v>667</c:v>
                </c:pt>
                <c:pt idx="4">
                  <c:v>656</c:v>
                </c:pt>
                <c:pt idx="5">
                  <c:v>194</c:v>
                </c:pt>
                <c:pt idx="6">
                  <c:v>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A11-42C9-BAA2-988965B965D8}"/>
            </c:ext>
          </c:extLst>
        </c:ser>
        <c:ser>
          <c:idx val="4"/>
          <c:order val="4"/>
          <c:tx>
            <c:v>2019</c:v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7.0479678960437683E-3"/>
                  <c:y val="-2.37459164502725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AF-4D8B-A88F-181935D3441D}"/>
                </c:ext>
              </c:extLst>
            </c:dLbl>
            <c:dLbl>
              <c:idx val="1"/>
              <c:layout>
                <c:manualLayout>
                  <c:x val="1.4095935792087537E-2"/>
                  <c:y val="7.1237749350821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AF-4D8B-A88F-181935D3441D}"/>
                </c:ext>
              </c:extLst>
            </c:dLbl>
            <c:dLbl>
              <c:idx val="2"/>
              <c:layout>
                <c:manualLayout>
                  <c:x val="1.1746613160072947E-2"/>
                  <c:y val="-2.3745916450273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AF-4D8B-A88F-181935D3441D}"/>
                </c:ext>
              </c:extLst>
            </c:dLbl>
            <c:dLbl>
              <c:idx val="3"/>
              <c:layout>
                <c:manualLayout>
                  <c:x val="9.3972905280583583E-3"/>
                  <c:y val="-8.706735450816022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62-42ED-9B60-143539012591}"/>
                </c:ext>
              </c:extLst>
            </c:dLbl>
            <c:dLbl>
              <c:idx val="5"/>
              <c:layout>
                <c:manualLayout>
                  <c:x val="1.2921274476080243E-2"/>
                  <c:y val="-2.37459164502743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D62-42ED-9B60-143539012591}"/>
                </c:ext>
              </c:extLst>
            </c:dLbl>
            <c:dLbl>
              <c:idx val="6"/>
              <c:layout>
                <c:manualLayout>
                  <c:x val="1.7619919740109419E-2"/>
                  <c:y val="-8.706735450816022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62-42ED-9B60-1435390125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Tabelle3!$B$3:$H$3</c:f>
              <c:strCache>
                <c:ptCount val="7"/>
                <c:pt idx="0">
                  <c:v>Sozialhilfe, AsylbLG</c:v>
                </c:pt>
                <c:pt idx="1">
                  <c:v>Unfallvers.</c:v>
                </c:pt>
                <c:pt idx="2">
                  <c:v>Kranken-/Pflegevers.</c:v>
                </c:pt>
                <c:pt idx="3">
                  <c:v>Hartz IV</c:v>
                </c:pt>
                <c:pt idx="4">
                  <c:v>SchwerbehindertenR</c:v>
                </c:pt>
                <c:pt idx="5">
                  <c:v>Arbeitslosenvers.</c:v>
                </c:pt>
                <c:pt idx="6">
                  <c:v>Rentenvers.</c:v>
                </c:pt>
              </c:strCache>
            </c:strRef>
          </c:cat>
          <c:val>
            <c:numRef>
              <c:f>Tabelle3!$B$8:$H$8</c:f>
              <c:numCache>
                <c:formatCode>General</c:formatCode>
                <c:ptCount val="7"/>
                <c:pt idx="0">
                  <c:v>138</c:v>
                </c:pt>
                <c:pt idx="1">
                  <c:v>183</c:v>
                </c:pt>
                <c:pt idx="2">
                  <c:v>674</c:v>
                </c:pt>
                <c:pt idx="3">
                  <c:v>644</c:v>
                </c:pt>
                <c:pt idx="4">
                  <c:v>484</c:v>
                </c:pt>
                <c:pt idx="5">
                  <c:v>186</c:v>
                </c:pt>
                <c:pt idx="6">
                  <c:v>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A11-42C9-BAA2-988965B965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1241032"/>
        <c:axId val="1"/>
        <c:axId val="0"/>
      </c:bar3DChart>
      <c:catAx>
        <c:axId val="431241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31241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Eingänge</a:t>
            </a:r>
            <a:r>
              <a:rPr lang="en-US" dirty="0"/>
              <a:t> (</a:t>
            </a:r>
            <a:r>
              <a:rPr lang="en-US" dirty="0" err="1"/>
              <a:t>Klagen</a:t>
            </a:r>
            <a:r>
              <a:rPr lang="en-US" dirty="0"/>
              <a:t> und </a:t>
            </a:r>
            <a:r>
              <a:rPr lang="en-US" dirty="0" err="1"/>
              <a:t>Eilanträge</a:t>
            </a:r>
            <a:r>
              <a:rPr lang="en-US" dirty="0"/>
              <a:t> in </a:t>
            </a:r>
            <a:r>
              <a:rPr lang="en-US" dirty="0" err="1"/>
              <a:t>Angelgenheiten</a:t>
            </a:r>
            <a:endParaRPr lang="en-US" dirty="0"/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nach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SGB II -</a:t>
            </a:r>
            <a:r>
              <a:rPr lang="en-US" dirty="0" err="1"/>
              <a:t>Hartz</a:t>
            </a:r>
            <a:r>
              <a:rPr lang="en-US" dirty="0"/>
              <a:t> IV) - </a:t>
            </a:r>
          </a:p>
          <a:p>
            <a:pPr>
              <a:defRPr/>
            </a:pPr>
            <a:r>
              <a:rPr lang="en-US" dirty="0" err="1"/>
              <a:t>Vergleich</a:t>
            </a:r>
            <a:r>
              <a:rPr lang="en-US" dirty="0"/>
              <a:t> </a:t>
            </a:r>
            <a:r>
              <a:rPr lang="en-US" dirty="0" err="1"/>
              <a:t>Geschäftsjahr</a:t>
            </a:r>
            <a:r>
              <a:rPr lang="en-US"/>
              <a:t> 2019 </a:t>
            </a:r>
            <a:r>
              <a:rPr lang="en-US" dirty="0" err="1"/>
              <a:t>zu</a:t>
            </a:r>
            <a:r>
              <a:rPr lang="en-US" dirty="0"/>
              <a:t> den </a:t>
            </a:r>
            <a:r>
              <a:rPr lang="en-US" dirty="0" err="1"/>
              <a:t>Vorjahren</a:t>
            </a:r>
            <a:r>
              <a:rPr lang="en-US" dirty="0"/>
              <a:t> ab 2014</a:t>
            </a:r>
          </a:p>
          <a:p>
            <a:pPr>
              <a:defRPr/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Tabelle9!$B$4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Tabelle9!$B$5</c:f>
              <c:numCache>
                <c:formatCode>General</c:formatCode>
                <c:ptCount val="1"/>
                <c:pt idx="0">
                  <c:v>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5F-4D83-A314-6A99EF682082}"/>
            </c:ext>
          </c:extLst>
        </c:ser>
        <c:ser>
          <c:idx val="1"/>
          <c:order val="1"/>
          <c:tx>
            <c:strRef>
              <c:f>Tabelle9!$C$4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accent2"/>
              </a:solidFill>
              <a:miter lim="800000"/>
            </a:ln>
            <a:effectLst>
              <a:glow rad="63500">
                <a:schemeClr val="accent2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Tabelle9!$C$5</c:f>
              <c:numCache>
                <c:formatCode>General</c:formatCode>
                <c:ptCount val="1"/>
                <c:pt idx="0">
                  <c:v>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5F-4D83-A314-6A99EF682082}"/>
            </c:ext>
          </c:extLst>
        </c:ser>
        <c:ser>
          <c:idx val="2"/>
          <c:order val="2"/>
          <c:tx>
            <c:strRef>
              <c:f>Tabelle9!$D$4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accent3"/>
              </a:solidFill>
              <a:miter lim="800000"/>
            </a:ln>
            <a:effectLst>
              <a:glow rad="63500">
                <a:schemeClr val="accent3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Tabelle9!$D$5</c:f>
              <c:numCache>
                <c:formatCode>General</c:formatCode>
                <c:ptCount val="1"/>
                <c:pt idx="0">
                  <c:v>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5F-4D83-A314-6A99EF682082}"/>
            </c:ext>
          </c:extLst>
        </c:ser>
        <c:ser>
          <c:idx val="3"/>
          <c:order val="3"/>
          <c:tx>
            <c:strRef>
              <c:f>Tabelle9!$E$4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accent4"/>
              </a:solidFill>
              <a:miter lim="800000"/>
            </a:ln>
            <a:effectLst>
              <a:glow rad="63500">
                <a:schemeClr val="accent4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Tabelle9!$E$5</c:f>
              <c:numCache>
                <c:formatCode>General</c:formatCode>
                <c:ptCount val="1"/>
                <c:pt idx="0">
                  <c:v>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5F-4D83-A314-6A99EF682082}"/>
            </c:ext>
          </c:extLst>
        </c:ser>
        <c:ser>
          <c:idx val="4"/>
          <c:order val="4"/>
          <c:tx>
            <c:strRef>
              <c:f>Tabelle9!$F$4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5"/>
              </a:solidFill>
              <a:miter lim="800000"/>
            </a:ln>
            <a:effectLst>
              <a:glow rad="63500">
                <a:schemeClr val="accent5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Tabelle9!$F$5</c:f>
              <c:numCache>
                <c:formatCode>General</c:formatCode>
                <c:ptCount val="1"/>
                <c:pt idx="0">
                  <c:v>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5F-4D83-A314-6A99EF682082}"/>
            </c:ext>
          </c:extLst>
        </c:ser>
        <c:ser>
          <c:idx val="5"/>
          <c:order val="5"/>
          <c:tx>
            <c:strRef>
              <c:f>Tabelle9!$G$4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accent6"/>
              </a:solidFill>
              <a:miter lim="800000"/>
            </a:ln>
            <a:effectLst>
              <a:glow rad="63500">
                <a:schemeClr val="accent6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Tabelle9!$G$5</c:f>
              <c:numCache>
                <c:formatCode>General</c:formatCode>
                <c:ptCount val="1"/>
                <c:pt idx="0">
                  <c:v>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5F-4D83-A314-6A99EF68208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15"/>
        <c:overlap val="-40"/>
        <c:axId val="650508416"/>
        <c:axId val="650508744"/>
      </c:barChart>
      <c:catAx>
        <c:axId val="65050841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50508744"/>
        <c:crosses val="autoZero"/>
        <c:auto val="1"/>
        <c:lblAlgn val="ctr"/>
        <c:lblOffset val="100"/>
        <c:noMultiLvlLbl val="0"/>
      </c:catAx>
      <c:valAx>
        <c:axId val="65050874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50508416"/>
        <c:crosses val="autoZero"/>
        <c:crossBetween val="between"/>
      </c:valAx>
      <c:spPr>
        <a:solidFill>
          <a:schemeClr val="tx1">
            <a:lumMod val="75000"/>
            <a:lumOff val="25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Eingänge (Klagen</a:t>
            </a:r>
            <a:r>
              <a:rPr lang="de-DE" baseline="0" dirty="0"/>
              <a:t> und Eilanträge) in Angelegenheiten der Kranken- und Pflegeversicherung </a:t>
            </a:r>
          </a:p>
          <a:p>
            <a:pPr>
              <a:defRPr/>
            </a:pPr>
            <a:r>
              <a:rPr lang="de-DE" baseline="0" dirty="0"/>
              <a:t>- Vergleich Geschäftsjahr 2019 zu Vorjahren seit 2014</a:t>
            </a:r>
          </a:p>
          <a:p>
            <a:pPr>
              <a:defRPr/>
            </a:pPr>
            <a:endParaRPr lang="de-D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Tabelle8!$B$4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6A2-47E7-9D4A-A018ED279D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Tabelle8!$B$5</c:f>
              <c:numCache>
                <c:formatCode>General</c:formatCode>
                <c:ptCount val="1"/>
                <c:pt idx="0">
                  <c:v>342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2-47E7-9D4A-A018ED279D9D}"/>
            </c:ext>
          </c:extLst>
        </c:ser>
        <c:ser>
          <c:idx val="1"/>
          <c:order val="1"/>
          <c:tx>
            <c:strRef>
              <c:f>Tabelle8!$C$4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Tabelle8!$C$5</c:f>
              <c:numCache>
                <c:formatCode>General</c:formatCode>
                <c:ptCount val="1"/>
                <c:pt idx="0">
                  <c:v>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A2-47E7-9D4A-A018ED279D9D}"/>
            </c:ext>
          </c:extLst>
        </c:ser>
        <c:ser>
          <c:idx val="2"/>
          <c:order val="2"/>
          <c:tx>
            <c:strRef>
              <c:f>Tabelle8!$D$4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FF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Tabelle8!$D$5</c:f>
              <c:numCache>
                <c:formatCode>General</c:formatCode>
                <c:ptCount val="1"/>
                <c:pt idx="0">
                  <c:v>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A2-47E7-9D4A-A018ED279D9D}"/>
            </c:ext>
          </c:extLst>
        </c:ser>
        <c:ser>
          <c:idx val="3"/>
          <c:order val="3"/>
          <c:tx>
            <c:strRef>
              <c:f>Tabelle8!$E$4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Tabelle8!$E$5</c:f>
              <c:numCache>
                <c:formatCode>General</c:formatCode>
                <c:ptCount val="1"/>
                <c:pt idx="0">
                  <c:v>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A2-47E7-9D4A-A018ED279D9D}"/>
            </c:ext>
          </c:extLst>
        </c:ser>
        <c:ser>
          <c:idx val="4"/>
          <c:order val="4"/>
          <c:tx>
            <c:strRef>
              <c:f>Tabelle8!$F$4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softEdge rad="12700"/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Tabelle8!$F$5</c:f>
              <c:numCache>
                <c:formatCode>General</c:formatCode>
                <c:ptCount val="1"/>
                <c:pt idx="0">
                  <c:v>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A2-47E7-9D4A-A018ED279D9D}"/>
            </c:ext>
          </c:extLst>
        </c:ser>
        <c:ser>
          <c:idx val="5"/>
          <c:order val="5"/>
          <c:tx>
            <c:strRef>
              <c:f>Tabelle8!$G$4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6A2-47E7-9D4A-A018ED279D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Tabelle8!$G$5</c:f>
              <c:numCache>
                <c:formatCode>General</c:formatCode>
                <c:ptCount val="1"/>
                <c:pt idx="0">
                  <c:v>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6A2-47E7-9D4A-A018ED279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55498024"/>
        <c:axId val="655498352"/>
      </c:barChart>
      <c:catAx>
        <c:axId val="6554980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55498352"/>
        <c:crosses val="autoZero"/>
        <c:auto val="1"/>
        <c:lblAlgn val="ctr"/>
        <c:lblOffset val="100"/>
        <c:noMultiLvlLbl val="0"/>
      </c:catAx>
      <c:valAx>
        <c:axId val="655498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55498024"/>
        <c:crosses val="autoZero"/>
        <c:crossBetween val="between"/>
      </c:valAx>
      <c:spPr>
        <a:pattFill prst="dotGrid">
          <a:fgClr>
            <a:srgbClr val="00B0F0"/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rgbClr val="FFFFCC"/>
    </a:solidFill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de-DE"/>
              <a:t>Entwicklung der Erledigungszahlen seit 2015</a:t>
            </a:r>
          </a:p>
          <a:p>
            <a:pPr>
              <a:defRPr/>
            </a:pPr>
            <a:r>
              <a:rPr lang="de-DE"/>
              <a:t>(Klagen und Eilanträge)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993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2.3447045970792897E-17"/>
                  <c:y val="7.511444212896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B6-4DB5-AA46-5B41F4489C82}"/>
                </c:ext>
              </c:extLst>
            </c:dLbl>
            <c:dLbl>
              <c:idx val="1"/>
              <c:layout>
                <c:manualLayout>
                  <c:x val="-4.6894091941585794E-17"/>
                  <c:y val="5.139409198297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B6-4DB5-AA46-5B41F4489C82}"/>
                </c:ext>
              </c:extLst>
            </c:dLbl>
            <c:dLbl>
              <c:idx val="2"/>
              <c:layout>
                <c:manualLayout>
                  <c:x val="-3.8368336635931648E-3"/>
                  <c:y val="5.3370787828471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AB6-4DB5-AA46-5B41F4489C82}"/>
                </c:ext>
              </c:extLst>
            </c:dLbl>
            <c:dLbl>
              <c:idx val="3"/>
              <c:layout>
                <c:manualLayout>
                  <c:x val="-9.3788183883171589E-17"/>
                  <c:y val="5.139409198297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B6-4DB5-AA46-5B41F4489C82}"/>
                </c:ext>
              </c:extLst>
            </c:dLbl>
            <c:dLbl>
              <c:idx val="4"/>
              <c:layout>
                <c:manualLayout>
                  <c:x val="3.8368336635930707E-3"/>
                  <c:y val="4.15106127554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B6-4DB5-AA46-5B41F4489C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Tabelle7!$B$5:$F$5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Tabelle7!$B$6:$F$6</c:f>
              <c:numCache>
                <c:formatCode>General</c:formatCode>
                <c:ptCount val="5"/>
                <c:pt idx="0">
                  <c:v>3467</c:v>
                </c:pt>
                <c:pt idx="1">
                  <c:v>3596</c:v>
                </c:pt>
                <c:pt idx="2">
                  <c:v>3474</c:v>
                </c:pt>
                <c:pt idx="3">
                  <c:v>3374</c:v>
                </c:pt>
                <c:pt idx="4">
                  <c:v>3203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5C-40E0-BF6E-3B620214A1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8293304"/>
        <c:axId val="528300520"/>
        <c:axId val="0"/>
      </c:bar3DChart>
      <c:catAx>
        <c:axId val="528293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8300520"/>
        <c:crosses val="autoZero"/>
        <c:auto val="1"/>
        <c:lblAlgn val="ctr"/>
        <c:lblOffset val="100"/>
        <c:noMultiLvlLbl val="0"/>
      </c:catAx>
      <c:valAx>
        <c:axId val="528300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8293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Arten der Erledigungen</a:t>
            </a:r>
            <a:r>
              <a:rPr lang="de-DE" baseline="0"/>
              <a:t> bei Klagen</a:t>
            </a:r>
            <a:endParaRPr lang="de-DE"/>
          </a:p>
        </c:rich>
      </c:tx>
      <c:overlay val="0"/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F9933"/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2.5473769489063377E-3"/>
                  <c:y val="-4.6294840667655858E-2"/>
                </c:manualLayout>
              </c:layout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F64-4DEB-A7E6-94A125EDBB53}"/>
                </c:ext>
              </c:extLst>
            </c:dLbl>
            <c:dLbl>
              <c:idx val="1"/>
              <c:layout>
                <c:manualLayout>
                  <c:x val="1.3214267196373745E-3"/>
                  <c:y val="-4.6388455527839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F64-4DEB-A7E6-94A125EDBB53}"/>
                </c:ext>
              </c:extLst>
            </c:dLbl>
            <c:dLbl>
              <c:idx val="2"/>
              <c:layout>
                <c:manualLayout>
                  <c:x val="1.3213834489335275E-3"/>
                  <c:y val="-1.7746912262402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F64-4DEB-A7E6-94A125EDBB53}"/>
                </c:ext>
              </c:extLst>
            </c:dLbl>
            <c:dLbl>
              <c:idx val="3"/>
              <c:layout>
                <c:manualLayout>
                  <c:x val="4.0502227622519239E-3"/>
                  <c:y val="-1.539645881447267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64-4DEB-A7E6-94A125EDBB53}"/>
                </c:ext>
              </c:extLst>
            </c:dLbl>
            <c:dLbl>
              <c:idx val="4"/>
              <c:layout>
                <c:manualLayout>
                  <c:x val="-5.7508064340761278E-2"/>
                  <c:y val="7.6982472168168068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64-4DEB-A7E6-94A125EDBB53}"/>
                </c:ext>
              </c:extLst>
            </c:dLbl>
            <c:dLbl>
              <c:idx val="5"/>
              <c:layout>
                <c:manualLayout>
                  <c:x val="-2.7288128909592224E-3"/>
                  <c:y val="-2.1690670542935959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64-4DEB-A7E6-94A125EDBB53}"/>
                </c:ext>
              </c:extLst>
            </c:dLbl>
            <c:dLbl>
              <c:idx val="6"/>
              <c:layout>
                <c:manualLayout>
                  <c:x val="3.9641503468006312E-3"/>
                  <c:y val="-2.4782639141304155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F64-4DEB-A7E6-94A125EDBB53}"/>
                </c:ext>
              </c:extLst>
            </c:dLbl>
            <c:dLbl>
              <c:idx val="7"/>
              <c:layout>
                <c:manualLayout>
                  <c:x val="6.0753341433778859E-3"/>
                  <c:y val="-1.539645881447267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64-4DEB-A7E6-94A125EDBB5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Tabelle4!$B$3:$I$3</c:f>
              <c:strCache>
                <c:ptCount val="8"/>
                <c:pt idx="0">
                  <c:v>Entscheidung</c:v>
                </c:pt>
                <c:pt idx="1">
                  <c:v>ger. Vergleich</c:v>
                </c:pt>
                <c:pt idx="2">
                  <c:v>üe Erledigungserklärung</c:v>
                </c:pt>
                <c:pt idx="3">
                  <c:v>angenommenes Anerkenntnis</c:v>
                </c:pt>
                <c:pt idx="4">
                  <c:v>Zurücknahme</c:v>
                </c:pt>
                <c:pt idx="5">
                  <c:v>Verweis an andere SGe</c:v>
                </c:pt>
                <c:pt idx="6">
                  <c:v>Unterbrechung, Ruhen etc.</c:v>
                </c:pt>
                <c:pt idx="7">
                  <c:v>auf sonstige Art</c:v>
                </c:pt>
              </c:strCache>
            </c:strRef>
          </c:cat>
          <c:val>
            <c:numRef>
              <c:f>Tabelle4!$B$4:$I$4</c:f>
              <c:numCache>
                <c:formatCode>0.00%</c:formatCode>
                <c:ptCount val="8"/>
                <c:pt idx="0">
                  <c:v>0.29020000000000001</c:v>
                </c:pt>
                <c:pt idx="1">
                  <c:v>9.01E-2</c:v>
                </c:pt>
                <c:pt idx="2">
                  <c:v>0.1045</c:v>
                </c:pt>
                <c:pt idx="3">
                  <c:v>8.6499999999999994E-2</c:v>
                </c:pt>
                <c:pt idx="4">
                  <c:v>0.32990000000000003</c:v>
                </c:pt>
                <c:pt idx="5">
                  <c:v>2.1299999999999999E-2</c:v>
                </c:pt>
                <c:pt idx="6">
                  <c:v>3.44E-2</c:v>
                </c:pt>
                <c:pt idx="7">
                  <c:v>4.24E-2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64-4DEB-A7E6-94A125EDB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9304608"/>
        <c:axId val="1"/>
        <c:axId val="0"/>
      </c:bar3DChart>
      <c:catAx>
        <c:axId val="41930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0.00%" sourceLinked="1"/>
        <c:majorTickMark val="out"/>
        <c:minorTickMark val="none"/>
        <c:tickLblPos val="nextTo"/>
        <c:crossAx val="419304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gradFill>
      <a:gsLst>
        <a:gs pos="0">
          <a:schemeClr val="accent6">
            <a:lumMod val="60000"/>
            <a:lumOff val="40000"/>
          </a:schemeClr>
        </a:gs>
        <a:gs pos="9000">
          <a:srgbClr val="E6D78A"/>
        </a:gs>
        <a:gs pos="99000">
          <a:srgbClr val="C7AC4C"/>
        </a:gs>
        <a:gs pos="98000">
          <a:srgbClr val="FFFFCC"/>
        </a:gs>
        <a:gs pos="0">
          <a:srgbClr val="C7AC4C"/>
        </a:gs>
        <a:gs pos="100000">
          <a:srgbClr val="E6DCAC"/>
        </a:gs>
      </a:gsLst>
      <a:lin ang="5400000" scaled="0"/>
    </a:gra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 err="1"/>
              <a:t>Entscheidungen</a:t>
            </a:r>
            <a:r>
              <a:rPr lang="en-US" sz="2800" dirty="0"/>
              <a:t> </a:t>
            </a:r>
            <a:r>
              <a:rPr lang="en-US" sz="2800" dirty="0" err="1"/>
              <a:t>insgesamt</a:t>
            </a:r>
            <a:r>
              <a:rPr lang="en-US" sz="2800" dirty="0"/>
              <a:t> 869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olidFill>
              <a:srgbClr val="FF3300"/>
            </a:solidFill>
          </c:spPr>
          <c:dPt>
            <c:idx val="0"/>
            <c:bubble3D val="0"/>
            <c:spPr>
              <a:solidFill>
                <a:srgbClr val="FF33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BA7-4049-9D69-3F6A0837C5AD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BA7-4049-9D69-3F6A0837C5AD}"/>
              </c:ext>
            </c:extLst>
          </c:dPt>
          <c:dLbls>
            <c:dLbl>
              <c:idx val="0"/>
              <c:layout>
                <c:manualLayout>
                  <c:x val="-0.14344330207313616"/>
                  <c:y val="-0.152949771404471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33579984873954"/>
                      <c:h val="8.2142855676203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BA7-4049-9D69-3F6A0837C5A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1BA7-4049-9D69-3F6A0837C5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Tabelle2!$E$7:$F$7</c:f>
              <c:strCache>
                <c:ptCount val="2"/>
                <c:pt idx="0">
                  <c:v>Urteile</c:v>
                </c:pt>
                <c:pt idx="1">
                  <c:v>Gerichtsbescheide</c:v>
                </c:pt>
              </c:strCache>
            </c:strRef>
          </c:cat>
          <c:val>
            <c:numRef>
              <c:f>Tabelle2!$E$8:$F$8</c:f>
              <c:numCache>
                <c:formatCode>General</c:formatCode>
                <c:ptCount val="2"/>
                <c:pt idx="0">
                  <c:v>555</c:v>
                </c:pt>
                <c:pt idx="1">
                  <c:v>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A7-4049-9D69-3F6A0837C5A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pattFill prst="pct5">
      <a:fgClr>
        <a:srgbClr val="00B0F0"/>
      </a:fgClr>
      <a:bgClr>
        <a:schemeClr val="bg1"/>
      </a:bgClr>
    </a:pattFill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Erfolgsquote</a:t>
            </a:r>
          </a:p>
          <a:p>
            <a:pPr>
              <a:defRPr/>
            </a:pPr>
            <a:r>
              <a:rPr lang="de-DE"/>
              <a:t> Entscheidungen</a:t>
            </a:r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rgbClr val="CCCC00"/>
        </a:solidFill>
        <a:ln>
          <a:noFill/>
        </a:ln>
        <a:effectLst/>
        <a:sp3d/>
      </c:spPr>
    </c:floor>
    <c:sideWall>
      <c:thickness val="0"/>
      <c:spPr>
        <a:solidFill>
          <a:srgbClr val="CCCC00"/>
        </a:solidFill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26403158353258"/>
          <c:y val="2.761883902156791E-2"/>
          <c:w val="0.88289800206200986"/>
          <c:h val="0.84589186150966311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FF00">
                  <a:alpha val="85000"/>
                </a:srgb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C4-473F-9A1D-8164F957EEF1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>
                  <a:alpha val="85000"/>
                </a:srgbClr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C4-473F-9A1D-8164F957EEF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14,26 %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EC4-473F-9A1D-8164F957EEF1}"/>
                </c:ext>
              </c:extLst>
            </c:dLbl>
            <c:dLbl>
              <c:idx val="1"/>
              <c:layout>
                <c:manualLayout>
                  <c:x val="-3.637059632981633E-3"/>
                  <c:y val="-2.74000890734054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9,66%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EC4-473F-9A1D-8164F957EEF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76,06 %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EC4-473F-9A1D-8164F957E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Tabelle2!$B$5:$D$5</c:f>
              <c:strCache>
                <c:ptCount val="3"/>
                <c:pt idx="0">
                  <c:v>Obsiegen</c:v>
                </c:pt>
                <c:pt idx="1">
                  <c:v>teilweises Obsiegen/Unterliegen</c:v>
                </c:pt>
                <c:pt idx="2">
                  <c:v>Unterliegen</c:v>
                </c:pt>
              </c:strCache>
            </c:strRef>
          </c:cat>
          <c:val>
            <c:numRef>
              <c:f>Tabelle2!$B$6:$D$6</c:f>
              <c:numCache>
                <c:formatCode>0.00%</c:formatCode>
                <c:ptCount val="3"/>
                <c:pt idx="0">
                  <c:v>0.1605</c:v>
                </c:pt>
                <c:pt idx="1">
                  <c:v>8.1500000000000003E-2</c:v>
                </c:pt>
                <c:pt idx="2">
                  <c:v>0.75790000000000002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C4-473F-9A1D-8164F957E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one"/>
        <c:axId val="226403376"/>
        <c:axId val="1"/>
        <c:axId val="0"/>
      </c:bar3DChart>
      <c:catAx>
        <c:axId val="22640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26403376"/>
        <c:crosses val="autoZero"/>
        <c:crossBetween val="between"/>
      </c:valAx>
      <c:spPr>
        <a:solidFill>
          <a:srgbClr val="FFFFCC"/>
        </a:solidFill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3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348D2-4A7A-442F-8D9E-95E423AD3E27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01355-E57B-44A9-AF50-18B359D06B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51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Im Vergleich zu 2018 ca. – 10%</a:t>
            </a:r>
          </a:p>
          <a:p>
            <a:r>
              <a:rPr lang="de-DE" dirty="0"/>
              <a:t>3 Klagewellen im KHs-Bereich 2016 ca. 300 </a:t>
            </a:r>
            <a:r>
              <a:rPr lang="de-DE" dirty="0" err="1"/>
              <a:t>Vf</a:t>
            </a:r>
            <a:r>
              <a:rPr lang="de-DE" dirty="0"/>
              <a:t>; 2018 ca. 330 </a:t>
            </a:r>
            <a:r>
              <a:rPr lang="de-DE" dirty="0" err="1"/>
              <a:t>Vf</a:t>
            </a:r>
            <a:r>
              <a:rPr lang="de-DE" dirty="0"/>
              <a:t> und 20189 ca. 150 </a:t>
            </a:r>
            <a:r>
              <a:rPr lang="de-DE" dirty="0" err="1"/>
              <a:t>Vf</a:t>
            </a:r>
            <a:r>
              <a:rPr lang="de-DE" dirty="0"/>
              <a:t>; </a:t>
            </a:r>
          </a:p>
          <a:p>
            <a:r>
              <a:rPr lang="de-DE" dirty="0"/>
              <a:t>ohne Klagewelle leichter Rückgang</a:t>
            </a:r>
          </a:p>
          <a:p>
            <a:r>
              <a:rPr lang="de-DE" dirty="0"/>
              <a:t>Spiegelbild der in 2019 noch günstigen Wirtschaftslage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7551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Verkürzung um 0,4 Monate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4028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Im Vergleich zum Vorjahr – 6 %</a:t>
            </a:r>
          </a:p>
          <a:p>
            <a:r>
              <a:rPr lang="de-DE" dirty="0"/>
              <a:t>Im Vergleich zu 2014 – 23 %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967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Relativ gleichbleibendes Niveau</a:t>
            </a:r>
          </a:p>
          <a:p>
            <a:r>
              <a:rPr lang="de-DE" dirty="0"/>
              <a:t>Im Vergleich zu 2018 – 8 %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165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Klagewellen im </a:t>
            </a:r>
            <a:r>
              <a:rPr lang="de-DE" dirty="0" err="1"/>
              <a:t>Khs</a:t>
            </a:r>
            <a:r>
              <a:rPr lang="de-DE" dirty="0"/>
              <a:t>-Bereich</a:t>
            </a:r>
          </a:p>
          <a:p>
            <a:r>
              <a:rPr lang="de-DE" dirty="0"/>
              <a:t>Hartz IV „pendelt“ sich ein</a:t>
            </a:r>
          </a:p>
          <a:p>
            <a:r>
              <a:rPr lang="de-DE" dirty="0"/>
              <a:t>Rückgänge im </a:t>
            </a:r>
            <a:r>
              <a:rPr lang="de-DE" dirty="0" err="1"/>
              <a:t>SchwbR</a:t>
            </a:r>
            <a:r>
              <a:rPr lang="de-DE" dirty="0"/>
              <a:t> und im Rentenrecht</a:t>
            </a:r>
          </a:p>
          <a:p>
            <a:r>
              <a:rPr lang="de-DE" dirty="0"/>
              <a:t>Auch Rückgang Sozialhilfe und </a:t>
            </a:r>
            <a:r>
              <a:rPr lang="de-DE" dirty="0" err="1"/>
              <a:t>AsylblG</a:t>
            </a:r>
            <a:r>
              <a:rPr lang="de-DE" dirty="0"/>
              <a:t>; keine nennenswerten Eingänge im </a:t>
            </a:r>
            <a:r>
              <a:rPr lang="de-DE" dirty="0" err="1"/>
              <a:t>AsylblG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990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Eingänge „pendeln“ sich ein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9540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Anstieg im </a:t>
            </a:r>
            <a:r>
              <a:rPr lang="de-DE" dirty="0" err="1"/>
              <a:t>Khs</a:t>
            </a:r>
            <a:r>
              <a:rPr lang="de-DE" dirty="0"/>
              <a:t>-Bereich</a:t>
            </a:r>
          </a:p>
          <a:p>
            <a:r>
              <a:rPr lang="de-DE" dirty="0"/>
              <a:t>Folge der Gesetzesaktivitäten von Gesundheitsminister Spahn</a:t>
            </a:r>
          </a:p>
          <a:p>
            <a:r>
              <a:rPr lang="de-DE" dirty="0"/>
              <a:t>Angespannte wirtschaftliche Lage vieler Krankenhäuser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975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Im Vergleich zum Vorjahr – 5 %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3347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Keine wesentliche Veränderung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537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36, 13 % Gerichtsbescheide</a:t>
            </a:r>
          </a:p>
          <a:p>
            <a:r>
              <a:rPr lang="de-DE" dirty="0"/>
              <a:t>63,87 % Urteile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596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Keine wesentliche Änderung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001355-E57B-44A9-AF50-18B359D06B2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428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40508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0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26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39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0165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3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55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15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6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258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984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5792C41-0394-4CD1-9FEE-BDC5A48AC0BE}" type="datetimeFigureOut">
              <a:rPr lang="de-DE" smtClean="0"/>
              <a:t>28.06.2020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F7A77C9-946A-4EF3-A4BC-0034F99080BF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791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26896" y="774141"/>
            <a:ext cx="8361229" cy="2098226"/>
          </a:xfrm>
        </p:spPr>
        <p:txBody>
          <a:bodyPr/>
          <a:lstStyle/>
          <a:p>
            <a:r>
              <a:rPr lang="de-DE" sz="5400"/>
              <a:t>Pressegespräch 01.07.2020</a:t>
            </a:r>
            <a:endParaRPr lang="de-DE" sz="5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772525" y="4379495"/>
            <a:ext cx="2687053" cy="663021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4" name="image" descr="https://www.jesus.ch/sites/default/files/media/27485-Gerich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447" y="3084575"/>
            <a:ext cx="4048125" cy="2686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6235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3961281"/>
              </p:ext>
            </p:extLst>
          </p:nvPr>
        </p:nvGraphicFramePr>
        <p:xfrm>
          <a:off x="1187116" y="232612"/>
          <a:ext cx="10475495" cy="6489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6634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7423132"/>
              </p:ext>
            </p:extLst>
          </p:nvPr>
        </p:nvGraphicFramePr>
        <p:xfrm>
          <a:off x="1123122" y="447261"/>
          <a:ext cx="10853530" cy="6052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396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280795"/>
              </p:ext>
            </p:extLst>
          </p:nvPr>
        </p:nvGraphicFramePr>
        <p:xfrm>
          <a:off x="904461" y="272716"/>
          <a:ext cx="10822317" cy="6386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8128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613366"/>
              </p:ext>
            </p:extLst>
          </p:nvPr>
        </p:nvGraphicFramePr>
        <p:xfrm>
          <a:off x="1852863" y="144379"/>
          <a:ext cx="9849853" cy="6617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8063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849056"/>
              </p:ext>
            </p:extLst>
          </p:nvPr>
        </p:nvGraphicFramePr>
        <p:xfrm>
          <a:off x="1098884" y="368968"/>
          <a:ext cx="10515600" cy="6256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8748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1620" y="69957"/>
            <a:ext cx="7198517" cy="780275"/>
          </a:xfrm>
        </p:spPr>
        <p:txBody>
          <a:bodyPr>
            <a:normAutofit/>
          </a:bodyPr>
          <a:lstStyle/>
          <a:p>
            <a:b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 baden-württembergische Sozialgerichtsbarkeit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94546" y="1576161"/>
            <a:ext cx="7318833" cy="2795313"/>
          </a:xfrm>
        </p:spPr>
        <p:txBody>
          <a:bodyPr>
            <a:normAutofit fontScale="25000" lnSpcReduction="20000"/>
          </a:bodyPr>
          <a:lstStyle/>
          <a:p>
            <a:pPr marL="285750" indent="-285750"/>
            <a:r>
              <a:rPr lang="de-DE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Sozialgerichte in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Stuttgart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Karlsruhe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Mannheim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Heilbronn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Ulm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Freiburg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Konstanz</a:t>
            </a:r>
          </a:p>
          <a:p>
            <a:pPr marL="742950" lvl="1" indent="-285750"/>
            <a:r>
              <a:rPr lang="de-DE" sz="7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Reutlingen</a:t>
            </a:r>
          </a:p>
          <a:p>
            <a:pPr marL="742950" lvl="1" indent="-285750"/>
            <a:endParaRPr lang="de-DE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/>
            <a:r>
              <a:rPr lang="de-DE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Landessozialgericht in Stuttgart</a:t>
            </a:r>
          </a:p>
          <a:p>
            <a:pPr marL="285750" indent="-285750"/>
            <a:r>
              <a:rPr lang="de-DE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ca. 180 Richterinnen und Richter erster und zweiter Instanz</a:t>
            </a:r>
          </a:p>
          <a:p>
            <a:pPr marL="285750" indent="-285750"/>
            <a:r>
              <a:rPr lang="de-DE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rund 1.300 ehrenamtliche Richterinnen und Richter an den Sozialgerichten</a:t>
            </a:r>
          </a:p>
          <a:p>
            <a:pPr marL="285750" indent="-285750"/>
            <a:r>
              <a:rPr lang="de-DE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mehr als 200 ehrenamtliche Richterinnen und Richter beim Landessozialgericht</a:t>
            </a:r>
          </a:p>
          <a:p>
            <a:endParaRPr lang="de-DE" sz="7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1535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Gerichtsbezirk </a:t>
            </a:r>
            <a:b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Sozialgericht Reutlingen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31136" y="2569218"/>
            <a:ext cx="8643341" cy="3870911"/>
          </a:xfrm>
        </p:spPr>
        <p:txBody>
          <a:bodyPr>
            <a:normAutofit lnSpcReduction="10000"/>
          </a:bodyPr>
          <a:lstStyle/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Tübingen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Zollernalbkreis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Freudenstadt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Rottweil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Tuttlingen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Reutlingen</a:t>
            </a:r>
          </a:p>
          <a:p>
            <a:pPr marL="285750" indent="-28575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Landkreis Schwarzwald-Baar-Kreis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6665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231136" y="296099"/>
            <a:ext cx="7729728" cy="1011591"/>
          </a:xfrm>
        </p:spPr>
        <p:txBody>
          <a:bodyPr>
            <a:normAutofit/>
          </a:bodyPr>
          <a:lstStyle/>
          <a:p>
            <a:r>
              <a:rPr lang="de-DE" sz="24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Sozialgericht Reutlingen</a:t>
            </a:r>
            <a:br>
              <a:rPr lang="de-DE" sz="24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2400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2231136" y="1602658"/>
            <a:ext cx="7885471" cy="498495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e-DE" sz="19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Gebäude und Lage</a:t>
            </a: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Seit 1996 in landeseigenem, denkmalgeschütztem Gebäude</a:t>
            </a: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1890 als Reichsbanknebenstelle erbaut</a:t>
            </a: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Innenstadtnähe</a:t>
            </a:r>
          </a:p>
          <a:p>
            <a:pPr marL="342900" indent="-342900">
              <a:lnSpc>
                <a:spcPct val="150000"/>
              </a:lnSpc>
            </a:pPr>
            <a:endParaRPr lang="de-DE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9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Gerichtsorganisation</a:t>
            </a: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Kammern besetzt mit 11 Berufsrichterinnen und –</a:t>
            </a:r>
            <a:r>
              <a:rPr lang="de-DE" sz="1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richtern</a:t>
            </a:r>
            <a:endParaRPr lang="de-DE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davon zwei Richterinnen in Teilzeit mit 0,75 AKA, bzw. mit 0,5 AKA</a:t>
            </a:r>
          </a:p>
          <a:p>
            <a:pPr marL="342900" indent="-342900">
              <a:lnSpc>
                <a:spcPct val="150000"/>
              </a:lnSpc>
            </a:pPr>
            <a:r>
              <a:rPr lang="de-DE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198 ehrenamtliche Richterinnen und Richter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2230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251586" y="633274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de-DE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insgesamt 34 Beschäftigte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davon 11 im richterlichen Dienst,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 im nichtrichterlichen Dienst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u="sng" dirty="0"/>
          </a:p>
        </p:txBody>
      </p:sp>
    </p:spTree>
    <p:extLst>
      <p:ext uri="{BB962C8B-B14F-4D97-AF65-F5344CB8AC3E}">
        <p14:creationId xmlns:p14="http://schemas.microsoft.com/office/powerpoint/2010/main" val="298464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Entwicklung der Eingangszahlen seit 2015</a:t>
            </a:r>
            <a:br>
              <a:rPr lang="de-DE" sz="2400" dirty="0"/>
            </a:br>
            <a:r>
              <a:rPr lang="de-DE" sz="2400" dirty="0"/>
              <a:t> (Klagen und Eilanträge)</a:t>
            </a:r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363151"/>
              </p:ext>
            </p:extLst>
          </p:nvPr>
        </p:nvGraphicFramePr>
        <p:xfrm>
          <a:off x="1371600" y="1443789"/>
          <a:ext cx="9906000" cy="5325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2059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205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032102"/>
              </p:ext>
            </p:extLst>
          </p:nvPr>
        </p:nvGraphicFramePr>
        <p:xfrm>
          <a:off x="1507958" y="368968"/>
          <a:ext cx="9785684" cy="6408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234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544136"/>
              </p:ext>
            </p:extLst>
          </p:nvPr>
        </p:nvGraphicFramePr>
        <p:xfrm>
          <a:off x="1018674" y="569495"/>
          <a:ext cx="11093115" cy="5526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2537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855930"/>
              </p:ext>
            </p:extLst>
          </p:nvPr>
        </p:nvGraphicFramePr>
        <p:xfrm>
          <a:off x="1700462" y="112295"/>
          <a:ext cx="9119937" cy="654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08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64595"/>
              </p:ext>
            </p:extLst>
          </p:nvPr>
        </p:nvGraphicFramePr>
        <p:xfrm>
          <a:off x="1499937" y="168442"/>
          <a:ext cx="10002251" cy="6553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321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883898"/>
              </p:ext>
            </p:extLst>
          </p:nvPr>
        </p:nvGraphicFramePr>
        <p:xfrm>
          <a:off x="1564105" y="192505"/>
          <a:ext cx="9930063" cy="642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841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288250"/>
              </p:ext>
            </p:extLst>
          </p:nvPr>
        </p:nvGraphicFramePr>
        <p:xfrm>
          <a:off x="1130968" y="96253"/>
          <a:ext cx="9971041" cy="6761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060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11567"/>
              </p:ext>
            </p:extLst>
          </p:nvPr>
        </p:nvGraphicFramePr>
        <p:xfrm>
          <a:off x="1868905" y="385011"/>
          <a:ext cx="8799095" cy="6304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8457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TM10001105[[fn=Ausschnitt]]</Template>
  <TotalTime>0</TotalTime>
  <Words>481</Words>
  <Application>Microsoft Office PowerPoint</Application>
  <PresentationFormat>Breitbild</PresentationFormat>
  <Paragraphs>152</Paragraphs>
  <Slides>18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Calibri</vt:lpstr>
      <vt:lpstr>Franklin Gothic Book</vt:lpstr>
      <vt:lpstr>Tahoma</vt:lpstr>
      <vt:lpstr>Crop</vt:lpstr>
      <vt:lpstr>Pressegespräch 01.07.2020</vt:lpstr>
      <vt:lpstr>Entwicklung der Eingangszahlen seit 2015  (Klagen und Eilanträge)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Die baden-württembergische Sozialgerichtsbarkeit</vt:lpstr>
      <vt:lpstr> Gerichtsbezirk  Sozialgericht Reutlingen</vt:lpstr>
      <vt:lpstr>Sozialgericht Reutlingen </vt:lpstr>
      <vt:lpstr>PowerPoint-Präsentation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Jahresrückblick 2019 </dc:title>
  <dc:creator>Minna, Anna (SG Reutlingen)</dc:creator>
  <cp:lastModifiedBy>Martin</cp:lastModifiedBy>
  <cp:revision>36</cp:revision>
  <cp:lastPrinted>2020-06-22T16:42:07Z</cp:lastPrinted>
  <dcterms:created xsi:type="dcterms:W3CDTF">2020-05-26T15:41:36Z</dcterms:created>
  <dcterms:modified xsi:type="dcterms:W3CDTF">2020-06-28T12:25:16Z</dcterms:modified>
</cp:coreProperties>
</file>