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6" r:id="rId4"/>
    <p:sldId id="270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61" r:id="rId17"/>
    <p:sldId id="259" r:id="rId18"/>
    <p:sldId id="274" r:id="rId19"/>
  </p:sldIdLst>
  <p:sldSz cx="18288000" cy="10287000"/>
  <p:notesSz cx="6797675" cy="9926638"/>
  <p:embeddedFontLst>
    <p:embeddedFont>
      <p:font typeface="TT Drugs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orum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692"/>
    <a:srgbClr val="EFC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-106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06941299719507E-2"/>
          <c:y val="9.3104803759995122E-2"/>
          <c:w val="0.96388705708661415"/>
          <c:h val="0.84499101870078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183</c:v>
                </c:pt>
                <c:pt idx="1">
                  <c:v>257</c:v>
                </c:pt>
                <c:pt idx="2">
                  <c:v>774</c:v>
                </c:pt>
                <c:pt idx="3">
                  <c:v>622</c:v>
                </c:pt>
                <c:pt idx="4">
                  <c:v>753</c:v>
                </c:pt>
                <c:pt idx="5">
                  <c:v>206</c:v>
                </c:pt>
                <c:pt idx="6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6-47A9-9C30-86D89A0024D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166</c:v>
                </c:pt>
                <c:pt idx="1">
                  <c:v>248</c:v>
                </c:pt>
                <c:pt idx="2">
                  <c:v>674</c:v>
                </c:pt>
                <c:pt idx="3">
                  <c:v>644</c:v>
                </c:pt>
                <c:pt idx="4">
                  <c:v>756</c:v>
                </c:pt>
                <c:pt idx="5">
                  <c:v>231</c:v>
                </c:pt>
                <c:pt idx="6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6-47A9-9C30-86D89A0024D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D76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221</c:v>
                </c:pt>
                <c:pt idx="1">
                  <c:v>253</c:v>
                </c:pt>
                <c:pt idx="2">
                  <c:v>465</c:v>
                </c:pt>
                <c:pt idx="3">
                  <c:v>667</c:v>
                </c:pt>
                <c:pt idx="4">
                  <c:v>656</c:v>
                </c:pt>
                <c:pt idx="5">
                  <c:v>194</c:v>
                </c:pt>
                <c:pt idx="6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06-47A9-9C30-86D89A0024D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211</c:v>
                </c:pt>
                <c:pt idx="1">
                  <c:v>214</c:v>
                </c:pt>
                <c:pt idx="2">
                  <c:v>601</c:v>
                </c:pt>
                <c:pt idx="3">
                  <c:v>566</c:v>
                </c:pt>
                <c:pt idx="4">
                  <c:v>569</c:v>
                </c:pt>
                <c:pt idx="5">
                  <c:v>163</c:v>
                </c:pt>
                <c:pt idx="6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06-47A9-9C30-86D89A0024D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06-47A9-9C30-86D89A0024D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06-47A9-9C30-86D89A0024D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06-47A9-9C30-86D89A0024D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06-47A9-9C30-86D89A002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406-47A9-9C30-86D89A0024D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406-47A9-9C30-86D89A0024D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06-47A9-9C30-86D89A002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Tabelle1!$F$2:$F$8</c:f>
              <c:numCache>
                <c:formatCode>General</c:formatCode>
                <c:ptCount val="7"/>
                <c:pt idx="0">
                  <c:v>162</c:v>
                </c:pt>
                <c:pt idx="1">
                  <c:v>179</c:v>
                </c:pt>
                <c:pt idx="2">
                  <c:v>430</c:v>
                </c:pt>
                <c:pt idx="3">
                  <c:v>448</c:v>
                </c:pt>
                <c:pt idx="4">
                  <c:v>471</c:v>
                </c:pt>
                <c:pt idx="5">
                  <c:v>146</c:v>
                </c:pt>
                <c:pt idx="6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406-47A9-9C30-86D89A0024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342368"/>
        <c:axId val="427346960"/>
      </c:barChart>
      <c:catAx>
        <c:axId val="4273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6960"/>
        <c:crosses val="autoZero"/>
        <c:auto val="1"/>
        <c:lblAlgn val="ctr"/>
        <c:lblOffset val="100"/>
        <c:noMultiLvlLbl val="0"/>
      </c:catAx>
      <c:valAx>
        <c:axId val="4273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638313451161989E-2"/>
          <c:y val="0.36270097051822009"/>
          <c:w val="0.21466526984556114"/>
          <c:h val="3.8504860169016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3D7692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Entscheidung</c:v>
                </c:pt>
                <c:pt idx="1">
                  <c:v>Ger. Vergleich</c:v>
                </c:pt>
                <c:pt idx="2">
                  <c:v>Üe. Erledigung</c:v>
                </c:pt>
                <c:pt idx="3">
                  <c:v>Angen. Anerkenntnis</c:v>
                </c:pt>
                <c:pt idx="4">
                  <c:v>Zurücknahme</c:v>
                </c:pt>
                <c:pt idx="5">
                  <c:v>Verweisung</c:v>
                </c:pt>
                <c:pt idx="6">
                  <c:v>Unterbr., Ruhen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0.00%</c:formatCode>
                <c:ptCount val="8"/>
                <c:pt idx="0">
                  <c:v>0.30249999999999999</c:v>
                </c:pt>
                <c:pt idx="1">
                  <c:v>7.5800000000000006E-2</c:v>
                </c:pt>
                <c:pt idx="2">
                  <c:v>9.5299999999999996E-2</c:v>
                </c:pt>
                <c:pt idx="3">
                  <c:v>0.10580000000000001</c:v>
                </c:pt>
                <c:pt idx="4">
                  <c:v>0.31309999999999999</c:v>
                </c:pt>
                <c:pt idx="5">
                  <c:v>1.26E-2</c:v>
                </c:pt>
                <c:pt idx="6">
                  <c:v>2.64E-2</c:v>
                </c:pt>
                <c:pt idx="7">
                  <c:v>6.8500000000000005E-2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C-4BFC-AE9D-2921C6C85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58848"/>
        <c:axId val="855351304"/>
      </c:barChart>
      <c:catAx>
        <c:axId val="8553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1304"/>
        <c:crosses val="autoZero"/>
        <c:auto val="1"/>
        <c:lblAlgn val="ctr"/>
        <c:lblOffset val="100"/>
        <c:noMultiLvlLbl val="0"/>
      </c:catAx>
      <c:valAx>
        <c:axId val="85535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8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F-4C5D-90EC-591048F55C4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F-4C5D-90EC-591048F55C4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F-4C5D-90EC-591048F55C4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F-4C5D-90EC-591048F55C4E}"/>
              </c:ext>
            </c:extLst>
          </c:dPt>
          <c:cat>
            <c:strRef>
              <c:f>Tabelle1!$A$2:$A$5</c:f>
              <c:strCache>
                <c:ptCount val="2"/>
                <c:pt idx="0">
                  <c:v>Urteil</c:v>
                </c:pt>
                <c:pt idx="1">
                  <c:v>Gerichtsbescheid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366</c:v>
                </c:pt>
                <c:pt idx="1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0-406C-BEF5-6DBEDA2DF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42796101893121E-2"/>
          <c:y val="4.8812604567552993E-2"/>
          <c:w val="0.97492870877074045"/>
          <c:h val="0.8427444931759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3D76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Obsiegen</c:v>
                </c:pt>
                <c:pt idx="1">
                  <c:v>Teilweises Obsiegen/Unterliegen</c:v>
                </c:pt>
                <c:pt idx="2">
                  <c:v>Unterliegen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0.14990000000000001</c:v>
                </c:pt>
                <c:pt idx="1">
                  <c:v>7.7600000000000002E-2</c:v>
                </c:pt>
                <c:pt idx="2">
                  <c:v>0.77239999999999998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D-4476-A53D-4B83095125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solidFill>
            <a:srgbClr val="DBDCDD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4788568095654E-2"/>
          <c:y val="1.1744436286300225E-2"/>
          <c:w val="0.96982706328375623"/>
          <c:h val="0.9220388890295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3D76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9.5</c:v>
                </c:pt>
                <c:pt idx="1">
                  <c:v>12.1</c:v>
                </c:pt>
                <c:pt idx="2">
                  <c:v>15.9</c:v>
                </c:pt>
                <c:pt idx="3">
                  <c:v>14.7</c:v>
                </c:pt>
                <c:pt idx="4">
                  <c:v>12</c:v>
                </c:pt>
                <c:pt idx="5">
                  <c:v>7.3</c:v>
                </c:pt>
                <c:pt idx="6">
                  <c:v>14.1</c:v>
                </c:pt>
                <c:pt idx="7">
                  <c:v>11.8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9-441C-8483-B23790554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4788568095654E-2"/>
          <c:y val="6.8014532749322718E-2"/>
          <c:w val="0.91463178769320497"/>
          <c:h val="0.87380737777552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9.5</c:v>
                </c:pt>
                <c:pt idx="1">
                  <c:v>9.3000000000000007</c:v>
                </c:pt>
                <c:pt idx="2">
                  <c:v>14.7</c:v>
                </c:pt>
                <c:pt idx="3">
                  <c:v>14</c:v>
                </c:pt>
                <c:pt idx="4">
                  <c:v>11.8</c:v>
                </c:pt>
                <c:pt idx="5">
                  <c:v>7.7</c:v>
                </c:pt>
                <c:pt idx="6">
                  <c:v>12.5</c:v>
                </c:pt>
                <c:pt idx="7">
                  <c:v>8.6999999999999993</c:v>
                </c:pt>
                <c:pt idx="8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7-46CB-A65C-B00287F131A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D769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A7-46CB-A65C-B00287F131AA}"/>
              </c:ext>
            </c:extLst>
          </c:dPt>
          <c:dPt>
            <c:idx val="1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A7-46CB-A65C-B00287F131AA}"/>
              </c:ext>
            </c:extLst>
          </c:dPt>
          <c:dPt>
            <c:idx val="2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AA7-46CB-A65C-B00287F131AA}"/>
              </c:ext>
            </c:extLst>
          </c:dPt>
          <c:dPt>
            <c:idx val="3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AA7-46CB-A65C-B00287F131AA}"/>
              </c:ext>
            </c:extLst>
          </c:dPt>
          <c:dPt>
            <c:idx val="4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AA7-46CB-A65C-B00287F131AA}"/>
              </c:ext>
            </c:extLst>
          </c:dPt>
          <c:dPt>
            <c:idx val="5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AA7-46CB-A65C-B00287F131AA}"/>
              </c:ext>
            </c:extLst>
          </c:dPt>
          <c:dPt>
            <c:idx val="6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AA7-46CB-A65C-B00287F131AA}"/>
              </c:ext>
            </c:extLst>
          </c:dPt>
          <c:dPt>
            <c:idx val="7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AA7-46CB-A65C-B00287F131AA}"/>
              </c:ext>
            </c:extLst>
          </c:dPt>
          <c:dPt>
            <c:idx val="8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AA7-46CB-A65C-B00287F131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9.5</c:v>
                </c:pt>
                <c:pt idx="1">
                  <c:v>12.1</c:v>
                </c:pt>
                <c:pt idx="2">
                  <c:v>15.9</c:v>
                </c:pt>
                <c:pt idx="3">
                  <c:v>14.7</c:v>
                </c:pt>
                <c:pt idx="4">
                  <c:v>12</c:v>
                </c:pt>
                <c:pt idx="5">
                  <c:v>7.3</c:v>
                </c:pt>
                <c:pt idx="6">
                  <c:v>14.1</c:v>
                </c:pt>
                <c:pt idx="7">
                  <c:v>11.8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AA7-46CB-A65C-B00287F131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2524351122775"/>
          <c:y val="8.2550502307901161E-2"/>
          <c:w val="0.13289571303587053"/>
          <c:h val="6.5800440539787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9928785541973E-2"/>
          <c:y val="3.4168823197287097E-2"/>
          <c:w val="0.97492870877074045"/>
          <c:h val="0.89643835820021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3D769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D76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8-4BED-B3B4-7991111CB26C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A8-4BED-B3B4-7991111CB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Tabelle1!$B$2:$B$6</c:f>
              <c:numCache>
                <c:formatCode>0</c:formatCode>
                <c:ptCount val="5"/>
                <c:pt idx="0">
                  <c:v>2901</c:v>
                </c:pt>
                <c:pt idx="1">
                  <c:v>2716</c:v>
                </c:pt>
                <c:pt idx="2">
                  <c:v>2782</c:v>
                </c:pt>
                <c:pt idx="3">
                  <c:v>2967</c:v>
                </c:pt>
                <c:pt idx="4">
                  <c:v>2733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8-4BED-B3B4-7991111CB2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03508771929823"/>
          <c:y val="7.9687499999999994E-2"/>
          <c:w val="0.47192982456140353"/>
          <c:h val="0.8406249999999999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F9-40D5-9615-3E0AAEF6E4F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F9-40D5-9615-3E0AAEF6E4F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F9-40D5-9615-3E0AAEF6E4F4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F9-40D5-9615-3E0AAEF6E4F4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F9-40D5-9615-3E0AAEF6E4F4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3F9-40D5-9615-3E0AAEF6E4F4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3F9-40D5-9615-3E0AAEF6E4F4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3F9-40D5-9615-3E0AAEF6E4F4}"/>
              </c:ext>
            </c:extLst>
          </c:dPt>
          <c:dLbls>
            <c:dLbl>
              <c:idx val="0"/>
              <c:layout>
                <c:manualLayout>
                  <c:x val="-1.337097665423401E-2"/>
                  <c:y val="7.3237819881889765E-2"/>
                </c:manualLayout>
              </c:layout>
              <c:tx>
                <c:rich>
                  <a:bodyPr/>
                  <a:lstStyle/>
                  <a:p>
                    <a:fld id="{CF2731E6-8F9F-4C40-954C-F163907DD1A2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F9-40D5-9615-3E0AAEF6E4F4}"/>
                </c:ext>
              </c:extLst>
            </c:dLbl>
            <c:dLbl>
              <c:idx val="1"/>
              <c:layout>
                <c:manualLayout>
                  <c:x val="-4.7614863931482246E-2"/>
                  <c:y val="7.072982283464567E-2"/>
                </c:manualLayout>
              </c:layout>
              <c:tx>
                <c:rich>
                  <a:bodyPr/>
                  <a:lstStyle/>
                  <a:p>
                    <a:fld id="{24C13514-7C0A-4E8C-BD27-64AA6FE45E6E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F9-40D5-9615-3E0AAEF6E4F4}"/>
                </c:ext>
              </c:extLst>
            </c:dLbl>
            <c:dLbl>
              <c:idx val="2"/>
              <c:layout>
                <c:manualLayout>
                  <c:x val="-6.9813786434590408E-2"/>
                  <c:y val="1.4726624015748032E-2"/>
                </c:manualLayout>
              </c:layout>
              <c:tx>
                <c:rich>
                  <a:bodyPr/>
                  <a:lstStyle/>
                  <a:p>
                    <a:fld id="{82D085CB-A449-4455-9182-7FE533C62D67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F9-40D5-9615-3E0AAEF6E4F4}"/>
                </c:ext>
              </c:extLst>
            </c:dLbl>
            <c:dLbl>
              <c:idx val="3"/>
              <c:layout>
                <c:manualLayout>
                  <c:x val="-5.7946263296035361E-2"/>
                  <c:y val="-3.9640632948171425E-2"/>
                </c:manualLayout>
              </c:layout>
              <c:tx>
                <c:rich>
                  <a:bodyPr/>
                  <a:lstStyle/>
                  <a:p>
                    <a:fld id="{47379C5E-1864-4006-A1A1-9214FC36971D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F9-40D5-9615-3E0AAEF6E4F4}"/>
                </c:ext>
              </c:extLst>
            </c:dLbl>
            <c:dLbl>
              <c:idx val="4"/>
              <c:layout>
                <c:manualLayout>
                  <c:x val="-1.7839135239673988E-2"/>
                  <c:y val="-8.9858560815489888E-2"/>
                </c:manualLayout>
              </c:layout>
              <c:tx>
                <c:rich>
                  <a:bodyPr/>
                  <a:lstStyle/>
                  <a:p>
                    <a:fld id="{44045B01-D663-4ADD-8180-28FB4C99D0A3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F9-40D5-9615-3E0AAEF6E4F4}"/>
                </c:ext>
              </c:extLst>
            </c:dLbl>
            <c:dLbl>
              <c:idx val="5"/>
              <c:layout>
                <c:manualLayout>
                  <c:x val="6.768904544826633E-2"/>
                  <c:y val="-3.1011441929133916E-2"/>
                </c:manualLayout>
              </c:layout>
              <c:tx>
                <c:rich>
                  <a:bodyPr/>
                  <a:lstStyle/>
                  <a:p>
                    <a:fld id="{5E8AFAA8-9F20-4FD1-8AE4-CC887F52E06C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3F9-40D5-9615-3E0AAEF6E4F4}"/>
                </c:ext>
              </c:extLst>
            </c:dLbl>
            <c:dLbl>
              <c:idx val="6"/>
              <c:layout>
                <c:manualLayout>
                  <c:x val="4.8713565409586893E-2"/>
                  <c:y val="8.545959123020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A6B2A-7B8D-429C-9D9C-9C0EBFEE47D2}" type="VALUE">
                      <a:rPr lang="en-US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41193535018651E-2"/>
                      <c:h val="4.1453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3F9-40D5-9615-3E0AAEF6E4F4}"/>
                </c:ext>
              </c:extLst>
            </c:dLbl>
            <c:dLbl>
              <c:idx val="7"/>
              <c:layout>
                <c:manualLayout>
                  <c:x val="8.3441773725652073E-3"/>
                  <c:y val="7.0713871245389567E-2"/>
                </c:manualLayout>
              </c:layout>
              <c:tx>
                <c:rich>
                  <a:bodyPr/>
                  <a:lstStyle/>
                  <a:p>
                    <a:fld id="{79D9A99A-29AE-434C-9197-6711A1743064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3F9-40D5-9615-3E0AAEF6E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8"/>
                <c:pt idx="0">
                  <c:v>Sozialhilfe/AsylbLG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Arbeitslosenvers.</c:v>
                </c:pt>
                <c:pt idx="4">
                  <c:v>SchwerbehindertenR</c:v>
                </c:pt>
                <c:pt idx="5">
                  <c:v>Rentenvers.</c:v>
                </c:pt>
                <c:pt idx="6">
                  <c:v>Hartz IV (ALG II)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4.68</c:v>
                </c:pt>
                <c:pt idx="1">
                  <c:v>7.5</c:v>
                </c:pt>
                <c:pt idx="2">
                  <c:v>15.88</c:v>
                </c:pt>
                <c:pt idx="3">
                  <c:v>4.9800000000000004</c:v>
                </c:pt>
                <c:pt idx="4">
                  <c:v>26.7</c:v>
                </c:pt>
                <c:pt idx="5">
                  <c:v>24.44</c:v>
                </c:pt>
                <c:pt idx="6">
                  <c:v>11.42</c:v>
                </c:pt>
                <c:pt idx="7">
                  <c:v>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3F9-40D5-9615-3E0AAEF6E4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0.7799</cdr:x>
      <cdr:y>0.59377</cdr:y>
    </cdr:from>
    <cdr:to>
      <cdr:x>0.85885</cdr:x>
      <cdr:y>0.71791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2420600" y="4373736"/>
          <a:ext cx="12573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3200" kern="1200" dirty="0">
              <a:solidFill>
                <a:srgbClr val="FFFFFF"/>
              </a:solidFill>
              <a:latin typeface="TT Drugs"/>
            </a:rPr>
            <a:t>Urteil</a:t>
          </a:r>
        </a:p>
      </cdr:txBody>
    </cdr:sp>
  </cdr:relSizeAnchor>
  <cdr:relSizeAnchor xmlns:cdr="http://schemas.openxmlformats.org/drawingml/2006/chartDrawing">
    <cdr:from>
      <cdr:x>0.04825</cdr:x>
      <cdr:y>0.12847</cdr:y>
    </cdr:from>
    <cdr:to>
      <cdr:x>0.1272</cdr:x>
      <cdr:y>0.25261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768446" y="946334"/>
          <a:ext cx="12573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3200" kern="1200" dirty="0" smtClean="0">
              <a:solidFill>
                <a:srgbClr val="FFFFFF"/>
              </a:solidFill>
              <a:latin typeface="TT Drugs"/>
            </a:rPr>
            <a:t>Gerichtsbescheid</a:t>
          </a:r>
          <a:endParaRPr lang="de-DE" sz="3200" kern="1200" dirty="0">
            <a:solidFill>
              <a:srgbClr val="FFFFFF"/>
            </a:solidFill>
            <a:latin typeface="TT Drugs"/>
          </a:endParaRPr>
        </a:p>
      </cdr:txBody>
    </cdr:sp>
  </cdr:relSizeAnchor>
  <cdr:relSizeAnchor xmlns:cdr="http://schemas.openxmlformats.org/drawingml/2006/chartDrawing">
    <cdr:from>
      <cdr:x>0.11483</cdr:x>
      <cdr:y>0.23192</cdr:y>
    </cdr:from>
    <cdr:to>
      <cdr:x>0.16407</cdr:x>
      <cdr:y>0.2946</cdr:y>
    </cdr:to>
    <cdr:sp macro="" textlink="">
      <cdr:nvSpPr>
        <cdr:cNvPr id="4" name="Textfeld 6"/>
        <cdr:cNvSpPr txBox="1"/>
      </cdr:nvSpPr>
      <cdr:spPr>
        <a:xfrm xmlns:a="http://schemas.openxmlformats.org/drawingml/2006/main">
          <a:off x="1828800" y="1708334"/>
          <a:ext cx="78418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400" dirty="0" smtClean="0">
              <a:solidFill>
                <a:srgbClr val="FFFFFF"/>
              </a:solidFill>
              <a:latin typeface="TT Drugs"/>
            </a:rPr>
            <a:t>380</a:t>
          </a:r>
          <a:endParaRPr lang="de-DE" sz="2400" dirty="0">
            <a:solidFill>
              <a:srgbClr val="FFFFFF"/>
            </a:solidFill>
            <a:latin typeface="TT Drugs"/>
          </a:endParaRPr>
        </a:p>
      </cdr:txBody>
    </cdr:sp>
  </cdr:relSizeAnchor>
  <cdr:relSizeAnchor xmlns:cdr="http://schemas.openxmlformats.org/drawingml/2006/chartDrawing">
    <cdr:from>
      <cdr:x>0.37941</cdr:x>
      <cdr:y>0.23527</cdr:y>
    </cdr:from>
    <cdr:to>
      <cdr:x>0.62059</cdr:x>
      <cdr:y>0.75251</cdr:y>
    </cdr:to>
    <cdr:sp macro="" textlink="">
      <cdr:nvSpPr>
        <cdr:cNvPr id="5" name="Flussdiagramm: Verbinder 4"/>
        <cdr:cNvSpPr/>
      </cdr:nvSpPr>
      <cdr:spPr>
        <a:xfrm xmlns:a="http://schemas.openxmlformats.org/drawingml/2006/main">
          <a:off x="6042481" y="1732973"/>
          <a:ext cx="3840837" cy="3810000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 sz="360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T Drugs" panose="020B0604020202020204" charset="0"/>
          </a:endParaRPr>
        </a:p>
        <a:p xmlns:a="http://schemas.openxmlformats.org/drawingml/2006/main">
          <a:pPr algn="ctr"/>
          <a:r>
            <a:rPr lang="de-DE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T Drugs" panose="020B0604020202020204" charset="0"/>
            </a:rPr>
            <a:t>Insgesamt</a:t>
          </a:r>
          <a:br>
            <a:rPr lang="de-DE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T Drugs" panose="020B0604020202020204" charset="0"/>
            </a:rPr>
          </a:br>
          <a:r>
            <a:rPr lang="de-D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T Drugs" panose="020B0604020202020204" charset="0"/>
            </a:rPr>
            <a:t> </a:t>
          </a:r>
        </a:p>
        <a:p xmlns:a="http://schemas.openxmlformats.org/drawingml/2006/main">
          <a:pPr algn="ctr"/>
          <a:r>
            <a:rPr lang="de-DE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T Drugs" panose="020B0604020202020204" charset="0"/>
            </a:rPr>
            <a:t>746</a:t>
          </a:r>
          <a:endParaRPr lang="de-DE" dirty="0">
            <a:latin typeface="TT Drugs" panose="020B060402020202020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0.5185</cdr:x>
      <cdr:y>0.03047</cdr:y>
    </cdr:from>
    <cdr:to>
      <cdr:x>0.58166</cdr:x>
      <cdr:y>0.14297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506862" y="247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bg1">
                  <a:lumMod val="95000"/>
                </a:schemeClr>
              </a:solidFill>
              <a:latin typeface="Aileron Heavy"/>
            </a:rPr>
            <a:t>Sozialhilfe/AsylbLG</a:t>
          </a:r>
        </a:p>
      </cdr:txBody>
    </cdr:sp>
  </cdr:relSizeAnchor>
  <cdr:relSizeAnchor xmlns:cdr="http://schemas.openxmlformats.org/drawingml/2006/chartDrawing">
    <cdr:from>
      <cdr:x>0.66053</cdr:x>
      <cdr:y>0.11932</cdr:y>
    </cdr:from>
    <cdr:to>
      <cdr:x>0.72368</cdr:x>
      <cdr:y>0.23182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9563100" y="969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bg1">
                  <a:lumMod val="95000"/>
                </a:schemeClr>
              </a:solidFill>
              <a:latin typeface="Aileron Heavy"/>
            </a:rPr>
            <a:t>Unfallversicherung</a:t>
          </a:r>
        </a:p>
      </cdr:txBody>
    </cdr:sp>
  </cdr:relSizeAnchor>
  <cdr:relSizeAnchor xmlns:cdr="http://schemas.openxmlformats.org/drawingml/2006/chartDrawing">
    <cdr:from>
      <cdr:x>0.75892</cdr:x>
      <cdr:y>0.44272</cdr:y>
    </cdr:from>
    <cdr:to>
      <cdr:x>0.82208</cdr:x>
      <cdr:y>0.55522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0987635" y="3598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bg1">
                  <a:lumMod val="95000"/>
                </a:schemeClr>
              </a:solidFill>
              <a:latin typeface="Aileron Heavy"/>
            </a:rPr>
            <a:t>Kranken-</a:t>
          </a:r>
          <a: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  <a:t>/</a:t>
          </a:r>
          <a:b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</a:br>
          <a: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  <a:t>Pflegeversicherung</a:t>
          </a:r>
          <a:endParaRPr lang="de-DE" sz="1600" kern="1200" spc="107" dirty="0">
            <a:solidFill>
              <a:schemeClr val="bg1">
                <a:lumMod val="95000"/>
              </a:schemeClr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0.70789</cdr:x>
      <cdr:y>0.74219</cdr:y>
    </cdr:from>
    <cdr:to>
      <cdr:x>0.77105</cdr:x>
      <cdr:y>0.85469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0248900" y="603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  <a:t>Arbeitslosen-</a:t>
          </a:r>
          <a:b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</a:br>
          <a:r>
            <a:rPr lang="de-DE" sz="1600" kern="1200" spc="107" dirty="0" err="1" smtClean="0">
              <a:solidFill>
                <a:schemeClr val="bg1">
                  <a:lumMod val="95000"/>
                </a:schemeClr>
              </a:solidFill>
              <a:latin typeface="Aileron Heavy"/>
            </a:rPr>
            <a:t>versicherung</a:t>
          </a:r>
          <a:endParaRPr lang="de-DE" sz="1600" kern="1200" spc="107" dirty="0">
            <a:solidFill>
              <a:schemeClr val="bg1">
                <a:lumMod val="95000"/>
              </a:schemeClr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0.41834</cdr:x>
      <cdr:y>0.94688</cdr:y>
    </cdr:from>
    <cdr:to>
      <cdr:x>0.4815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6056738" y="7696200"/>
          <a:ext cx="9144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  <a:t>Schwerbehindertenrecht</a:t>
          </a:r>
          <a:endParaRPr lang="de-DE" sz="1400" kern="1200" spc="107" dirty="0">
            <a:solidFill>
              <a:schemeClr val="bg1">
                <a:lumMod val="95000"/>
              </a:schemeClr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0.14474</cdr:x>
      <cdr:y>0.5625</cdr:y>
    </cdr:from>
    <cdr:to>
      <cdr:x>0.20789</cdr:x>
      <cdr:y>0.675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2095503" y="457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  <a:t>Renten-</a:t>
          </a:r>
          <a:br>
            <a:rPr lang="de-DE" sz="1600" kern="1200" spc="107" dirty="0" smtClean="0">
              <a:solidFill>
                <a:schemeClr val="bg1">
                  <a:lumMod val="95000"/>
                </a:schemeClr>
              </a:solidFill>
              <a:latin typeface="Aileron Heavy"/>
            </a:rPr>
          </a:br>
          <a:r>
            <a:rPr lang="de-DE" sz="1600" kern="1200" spc="107" dirty="0" err="1" smtClean="0">
              <a:solidFill>
                <a:schemeClr val="bg1">
                  <a:lumMod val="95000"/>
                </a:schemeClr>
              </a:solidFill>
              <a:latin typeface="Aileron Heavy"/>
            </a:rPr>
            <a:t>versicherung</a:t>
          </a:r>
          <a:endParaRPr lang="de-DE" sz="1600" kern="1200" spc="107" dirty="0">
            <a:solidFill>
              <a:schemeClr val="bg1">
                <a:lumMod val="95000"/>
              </a:schemeClr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0.20789</cdr:x>
      <cdr:y>0.13125</cdr:y>
    </cdr:from>
    <cdr:to>
      <cdr:x>0.27105</cdr:x>
      <cdr:y>0.24375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3009903" y="1066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bg1">
                  <a:lumMod val="95000"/>
                </a:schemeClr>
              </a:solidFill>
              <a:latin typeface="Aileron Heavy"/>
            </a:rPr>
            <a:t>Hartz IV (ALG II)</a:t>
          </a:r>
        </a:p>
      </cdr:txBody>
    </cdr:sp>
  </cdr:relSizeAnchor>
  <cdr:relSizeAnchor xmlns:cdr="http://schemas.openxmlformats.org/drawingml/2006/chartDrawing">
    <cdr:from>
      <cdr:x>0.38676</cdr:x>
      <cdr:y>0.02256</cdr:y>
    </cdr:from>
    <cdr:to>
      <cdr:x>0.44992</cdr:x>
      <cdr:y>0.13506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5599537" y="1833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bg1">
                  <a:lumMod val="95000"/>
                </a:schemeClr>
              </a:solidFill>
              <a:latin typeface="Aileron Heavy"/>
            </a:rPr>
            <a:t>Sonstiges</a:t>
          </a:r>
          <a:endParaRPr lang="de-DE" sz="1400" kern="1200" spc="107" dirty="0">
            <a:solidFill>
              <a:schemeClr val="bg1">
                <a:lumMod val="95000"/>
              </a:schemeClr>
            </a:solidFill>
            <a:latin typeface="Aileron Heavy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282257" y="5034286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267200" y="4756546"/>
            <a:ext cx="10176672" cy="1969564"/>
            <a:chOff x="0" y="282179"/>
            <a:chExt cx="13568896" cy="2626085"/>
          </a:xfrm>
        </p:grpSpPr>
        <p:sp>
          <p:nvSpPr>
            <p:cNvPr id="8" name="TextBox 8"/>
            <p:cNvSpPr txBox="1"/>
            <p:nvPr/>
          </p:nvSpPr>
          <p:spPr>
            <a:xfrm>
              <a:off x="0" y="282179"/>
              <a:ext cx="13487961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28"/>
                </a:lnSpc>
              </a:pPr>
              <a:r>
                <a:rPr lang="en-US" sz="9207" dirty="0" smtClean="0">
                  <a:solidFill>
                    <a:srgbClr val="FFFFFF"/>
                  </a:solidFill>
                  <a:latin typeface="Forum"/>
                </a:rPr>
                <a:t>PRESSEGESPRÄCH</a:t>
              </a:r>
              <a:endParaRPr lang="en-US" sz="9207" dirty="0">
                <a:solidFill>
                  <a:srgbClr val="FFFFFF"/>
                </a:solidFill>
                <a:latin typeface="Forum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935" y="2200861"/>
              <a:ext cx="13487961" cy="707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 smtClean="0">
                  <a:solidFill>
                    <a:srgbClr val="FFFFFF"/>
                  </a:solidFill>
                  <a:latin typeface="TT Drugs"/>
                </a:rPr>
                <a:t>SOZIALGERICHT REUTLINGEN</a:t>
              </a:r>
              <a:endParaRPr lang="en-US" sz="3199" dirty="0">
                <a:solidFill>
                  <a:srgbClr val="FFFFFF"/>
                </a:solidFill>
                <a:latin typeface="TT Drug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264287" y="7214500"/>
            <a:ext cx="363802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</a:rPr>
              <a:t>1</a:t>
            </a:r>
            <a:r>
              <a:rPr lang="en-US" sz="2100" dirty="0" smtClean="0">
                <a:solidFill>
                  <a:srgbClr val="FFFFFF"/>
                </a:solidFill>
                <a:latin typeface="TT Drugs"/>
              </a:rPr>
              <a:t>9. April 2023</a:t>
            </a:r>
            <a:endParaRPr lang="en-US" sz="2100" dirty="0">
              <a:solidFill>
                <a:srgbClr val="FFFFFF"/>
              </a:solidFill>
              <a:latin typeface="TT Drug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48054"/>
            <a:ext cx="3352800" cy="186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28043">
            <a:off x="14217438" y="-3056430"/>
            <a:ext cx="7958573" cy="9474492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838200" y="954534"/>
            <a:ext cx="11658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6000" dirty="0" smtClean="0">
                <a:solidFill>
                  <a:srgbClr val="0F2A37"/>
                </a:solidFill>
                <a:latin typeface="Forum"/>
              </a:rPr>
              <a:t>ERFOLGSQUOTE ENTSCHEIDUNGEN</a:t>
            </a:r>
            <a:endParaRPr lang="en-US" sz="60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51" name="Diagramm 50"/>
          <p:cNvGraphicFramePr/>
          <p:nvPr>
            <p:extLst>
              <p:ext uri="{D42A27DB-BD31-4B8C-83A1-F6EECF244321}">
                <p14:modId xmlns:p14="http://schemas.microsoft.com/office/powerpoint/2010/main" val="4140049932"/>
              </p:ext>
            </p:extLst>
          </p:nvPr>
        </p:nvGraphicFramePr>
        <p:xfrm>
          <a:off x="533400" y="2019300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89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00000">
            <a:off x="-1416302" y="5846686"/>
            <a:ext cx="7804324" cy="8225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14474">
            <a:off x="12428141" y="-1311467"/>
            <a:ext cx="7518607" cy="46803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0600" y="246150"/>
            <a:ext cx="121158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5400" dirty="0" smtClean="0">
                <a:solidFill>
                  <a:srgbClr val="0F2A37"/>
                </a:solidFill>
                <a:latin typeface="Forum"/>
              </a:rPr>
              <a:t>DURCHSCHNITTLICHE VERFAHRENSDAUER</a:t>
            </a:r>
            <a:endParaRPr lang="en-US" sz="5400" dirty="0">
              <a:solidFill>
                <a:srgbClr val="0F2A37"/>
              </a:solidFill>
              <a:latin typeface="Forum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14400" y="1514546"/>
            <a:ext cx="2555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F2A37"/>
                </a:solidFill>
                <a:latin typeface="Forum"/>
              </a:rPr>
              <a:t>In </a:t>
            </a:r>
            <a:r>
              <a:rPr lang="en-US" sz="4000" dirty="0" err="1" smtClean="0">
                <a:solidFill>
                  <a:srgbClr val="0F2A37"/>
                </a:solidFill>
                <a:latin typeface="Forum"/>
              </a:rPr>
              <a:t>Monaten</a:t>
            </a:r>
            <a:endParaRPr lang="de-DE" sz="40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801172703"/>
              </p:ext>
            </p:extLst>
          </p:nvPr>
        </p:nvGraphicFramePr>
        <p:xfrm>
          <a:off x="1524000" y="2476500"/>
          <a:ext cx="15163800" cy="634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67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28043">
            <a:off x="14217438" y="-3056430"/>
            <a:ext cx="7958573" cy="9474492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1676400" y="456742"/>
            <a:ext cx="12496800" cy="2095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DURCHSCHNITTLICHE VERFAHRENSDAUER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IM VERGLEICH MIT 2021 IN MONATEN</a:t>
            </a:r>
            <a:endParaRPr lang="en-US" sz="48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9794103"/>
              </p:ext>
            </p:extLst>
          </p:nvPr>
        </p:nvGraphicFramePr>
        <p:xfrm>
          <a:off x="838200" y="2552700"/>
          <a:ext cx="17145000" cy="7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55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00000">
            <a:off x="-1435022" y="5936090"/>
            <a:ext cx="7804324" cy="8225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14474">
            <a:off x="12428141" y="-1311467"/>
            <a:ext cx="7518607" cy="46803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0600" y="246150"/>
            <a:ext cx="121158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ENTWICKLUNG DER ANHÄNGIGEN VERFAHREN</a:t>
            </a:r>
            <a:endParaRPr lang="en-US" sz="48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14096604"/>
              </p:ext>
            </p:extLst>
          </p:nvPr>
        </p:nvGraphicFramePr>
        <p:xfrm>
          <a:off x="1715765" y="1396509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914400" y="1562100"/>
            <a:ext cx="4233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F2A37"/>
                </a:solidFill>
                <a:latin typeface="Forum"/>
              </a:rPr>
              <a:t>Am </a:t>
            </a:r>
            <a:r>
              <a:rPr lang="en-US" sz="3200" dirty="0" err="1">
                <a:solidFill>
                  <a:srgbClr val="0F2A37"/>
                </a:solidFill>
                <a:latin typeface="Forum"/>
              </a:rPr>
              <a:t>Jahresende</a:t>
            </a:r>
            <a:r>
              <a:rPr lang="en-US" sz="3200" dirty="0">
                <a:solidFill>
                  <a:srgbClr val="0F2A37"/>
                </a:solidFill>
                <a:latin typeface="Forum"/>
              </a:rPr>
              <a:t> </a:t>
            </a:r>
            <a:r>
              <a:rPr lang="en-US" sz="3200" dirty="0" err="1">
                <a:solidFill>
                  <a:srgbClr val="0F2A37"/>
                </a:solidFill>
                <a:latin typeface="Forum"/>
              </a:rPr>
              <a:t>seit</a:t>
            </a:r>
            <a:r>
              <a:rPr lang="en-US" sz="3200" dirty="0">
                <a:solidFill>
                  <a:srgbClr val="0F2A37"/>
                </a:solidFill>
                <a:latin typeface="Forum"/>
              </a:rPr>
              <a:t> 2018</a:t>
            </a:r>
            <a:endParaRPr lang="de-DE" sz="3200" dirty="0">
              <a:solidFill>
                <a:srgbClr val="0F2A37"/>
              </a:solidFill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3256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43691">
            <a:off x="14143507" y="7409968"/>
            <a:ext cx="5763478" cy="68106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1857" y="-2160536"/>
            <a:ext cx="5375403" cy="7191175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3810000" y="425290"/>
            <a:ext cx="13646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Forum" panose="020B0604020202020204" charset="0"/>
              </a:rPr>
              <a:t>ANTEIL DER EINZELNEN RECHTSGEBIETE AM GESAMTBESTAND</a:t>
            </a:r>
            <a:endParaRPr lang="de-DE" sz="4400" dirty="0">
              <a:solidFill>
                <a:srgbClr val="FFFFFF"/>
              </a:solidFill>
              <a:latin typeface="Forum" panose="020B0604020202020204" charset="0"/>
            </a:endParaRP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738357315"/>
              </p:ext>
            </p:extLst>
          </p:nvPr>
        </p:nvGraphicFramePr>
        <p:xfrm>
          <a:off x="1855849" y="1943100"/>
          <a:ext cx="14478000" cy="821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5"/>
          <p:cNvGrpSpPr/>
          <p:nvPr/>
        </p:nvGrpSpPr>
        <p:grpSpPr>
          <a:xfrm>
            <a:off x="6629399" y="3625066"/>
            <a:ext cx="4930900" cy="4851400"/>
            <a:chOff x="14167" y="0"/>
            <a:chExt cx="6321665" cy="6350000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Textfeld 7"/>
          <p:cNvSpPr txBox="1"/>
          <p:nvPr/>
        </p:nvSpPr>
        <p:spPr>
          <a:xfrm>
            <a:off x="7987757" y="4423708"/>
            <a:ext cx="2364527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6000" spc="107" dirty="0">
              <a:solidFill>
                <a:srgbClr val="191919"/>
              </a:solidFill>
              <a:latin typeface="Aileron Heavy"/>
            </a:endParaRPr>
          </a:p>
          <a:p>
            <a:pPr algn="ctr"/>
            <a:r>
              <a:rPr lang="de-DE" sz="6000" spc="107" dirty="0" smtClean="0">
                <a:solidFill>
                  <a:srgbClr val="191919"/>
                </a:solidFill>
                <a:latin typeface="Aileron Heavy"/>
              </a:rPr>
              <a:t>2022</a:t>
            </a:r>
            <a:endParaRPr lang="de-DE" sz="6000" spc="107" dirty="0">
              <a:solidFill>
                <a:srgbClr val="191919"/>
              </a:solidFill>
              <a:latin typeface="Aileron Heavy"/>
            </a:endParaRPr>
          </a:p>
        </p:txBody>
      </p:sp>
    </p:spTree>
    <p:extLst>
      <p:ext uri="{BB962C8B-B14F-4D97-AF65-F5344CB8AC3E}">
        <p14:creationId xmlns:p14="http://schemas.microsoft.com/office/powerpoint/2010/main" val="3860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28043">
            <a:off x="14217438" y="-3056430"/>
            <a:ext cx="7958573" cy="9474492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1447800" y="577950"/>
            <a:ext cx="124968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DIE SOZIALGERICHTSBARKEIT IN </a:t>
            </a:r>
            <a:br>
              <a:rPr lang="en-US" sz="4800" dirty="0" smtClean="0">
                <a:solidFill>
                  <a:srgbClr val="0F2A37"/>
                </a:solidFill>
                <a:latin typeface="Forum"/>
              </a:rPr>
            </a:b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BADEN-WÜRTTEMBERG </a:t>
            </a:r>
            <a:endParaRPr lang="en-US" sz="4800" dirty="0">
              <a:solidFill>
                <a:srgbClr val="0F2A37"/>
              </a:solidFill>
              <a:latin typeface="Forum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85900" y="4200534"/>
            <a:ext cx="205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Stuttgart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Karlsruhe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Mannheim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Heilbronn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Ulm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Freiburg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Konstanz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B1B"/>
                </a:solidFill>
                <a:latin typeface="IBM Plex Sans"/>
              </a:rPr>
              <a:t>Reutlingen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47800" y="3390900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1B1B1B"/>
                </a:solidFill>
                <a:latin typeface="IBM Plex Sans"/>
              </a:rPr>
              <a:t>Acht</a:t>
            </a:r>
            <a:r>
              <a:rPr lang="en-US" sz="2400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400" dirty="0" err="1">
                <a:solidFill>
                  <a:srgbClr val="1B1B1B"/>
                </a:solidFill>
                <a:latin typeface="IBM Plex Sans"/>
              </a:rPr>
              <a:t>Sozialgerichte</a:t>
            </a:r>
            <a:r>
              <a:rPr lang="en-US" sz="3200" dirty="0">
                <a:solidFill>
                  <a:srgbClr val="0F2A37"/>
                </a:solidFill>
                <a:latin typeface="Forum"/>
              </a:rPr>
              <a:t>:</a:t>
            </a:r>
            <a:endParaRPr lang="de-DE" sz="3200" dirty="0">
              <a:solidFill>
                <a:srgbClr val="0F2A37"/>
              </a:solidFill>
              <a:latin typeface="Forum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59400" y="4200534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1B1B1B"/>
                </a:solidFill>
                <a:latin typeface="IBM Plex Sans"/>
              </a:rPr>
              <a:t>In Stuttgart</a:t>
            </a:r>
            <a:endParaRPr lang="en-US" sz="2000" dirty="0">
              <a:solidFill>
                <a:srgbClr val="1B1B1B"/>
              </a:solidFill>
              <a:latin typeface="IBM Plex San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1B1B1B"/>
                </a:solidFill>
                <a:latin typeface="IBM Plex Sans"/>
              </a:rPr>
              <a:t>48 </a:t>
            </a:r>
            <a:r>
              <a:rPr lang="en-US" sz="2000" dirty="0" err="1" smtClean="0">
                <a:solidFill>
                  <a:srgbClr val="1B1B1B"/>
                </a:solidFill>
                <a:latin typeface="IBM Plex Sans"/>
              </a:rPr>
              <a:t>Richter:innen</a:t>
            </a:r>
            <a:endParaRPr lang="en-US" sz="2000" dirty="0">
              <a:solidFill>
                <a:srgbClr val="1B1B1B"/>
              </a:solidFill>
              <a:latin typeface="IBM Plex San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1B1B1B"/>
                </a:solidFill>
                <a:latin typeface="IBM Plex Sans"/>
              </a:rPr>
              <a:t>Rund</a:t>
            </a:r>
            <a:r>
              <a:rPr lang="en-US" sz="2000" dirty="0">
                <a:solidFill>
                  <a:srgbClr val="1B1B1B"/>
                </a:solidFill>
                <a:latin typeface="IBM Plex Sans"/>
              </a:rPr>
              <a:t> 200 </a:t>
            </a:r>
            <a:r>
              <a:rPr lang="en-US" sz="2000" dirty="0" err="1">
                <a:solidFill>
                  <a:srgbClr val="1B1B1B"/>
                </a:solidFill>
                <a:latin typeface="IBM Plex Sans"/>
              </a:rPr>
              <a:t>ehrenamtliche</a:t>
            </a:r>
            <a:r>
              <a:rPr lang="en-US" sz="2000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000" dirty="0" err="1" smtClean="0">
                <a:solidFill>
                  <a:srgbClr val="1B1B1B"/>
                </a:solidFill>
                <a:latin typeface="IBM Plex Sans"/>
              </a:rPr>
              <a:t>Richter:innen</a:t>
            </a:r>
            <a:endParaRPr lang="en-US" sz="2000" dirty="0">
              <a:solidFill>
                <a:srgbClr val="1B1B1B"/>
              </a:solidFill>
              <a:latin typeface="IBM Plex San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34000" y="3452455"/>
            <a:ext cx="3637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Landessozialgericht</a:t>
            </a:r>
            <a:r>
              <a:rPr lang="en-US" sz="2800" dirty="0" smtClean="0"/>
              <a:t>:</a:t>
            </a:r>
            <a:endParaRPr lang="de-DE" sz="2800" dirty="0"/>
          </a:p>
        </p:txBody>
      </p:sp>
      <p:sp>
        <p:nvSpPr>
          <p:cNvPr id="7" name="Rechteck 6"/>
          <p:cNvSpPr/>
          <p:nvPr/>
        </p:nvSpPr>
        <p:spPr>
          <a:xfrm>
            <a:off x="10948414" y="4200534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1B1B1B"/>
                </a:solidFill>
                <a:latin typeface="IBM Plex Sans"/>
              </a:rPr>
              <a:t>175 </a:t>
            </a:r>
            <a:r>
              <a:rPr lang="en-US" sz="2000" dirty="0" err="1" smtClean="0">
                <a:solidFill>
                  <a:srgbClr val="1B1B1B"/>
                </a:solidFill>
                <a:latin typeface="IBM Plex Sans"/>
              </a:rPr>
              <a:t>Richter:innen</a:t>
            </a:r>
            <a:endParaRPr lang="en-US" sz="2000" dirty="0">
              <a:solidFill>
                <a:srgbClr val="1B1B1B"/>
              </a:solidFill>
              <a:latin typeface="IBM Plex San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1B1B1B"/>
                </a:solidFill>
                <a:latin typeface="IBM Plex Sans"/>
              </a:rPr>
              <a:t>Rund</a:t>
            </a:r>
            <a:r>
              <a:rPr lang="en-US" sz="2000" dirty="0">
                <a:solidFill>
                  <a:srgbClr val="1B1B1B"/>
                </a:solidFill>
                <a:latin typeface="IBM Plex Sans"/>
              </a:rPr>
              <a:t> 1.300 </a:t>
            </a:r>
            <a:r>
              <a:rPr lang="en-US" sz="2000" dirty="0" err="1">
                <a:solidFill>
                  <a:srgbClr val="1B1B1B"/>
                </a:solidFill>
                <a:latin typeface="IBM Plex Sans"/>
              </a:rPr>
              <a:t>ehrenamtliche</a:t>
            </a:r>
            <a:r>
              <a:rPr lang="en-US" sz="2000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000" dirty="0" err="1" smtClean="0">
                <a:solidFill>
                  <a:srgbClr val="1B1B1B"/>
                </a:solidFill>
                <a:latin typeface="IBM Plex Sans"/>
              </a:rPr>
              <a:t>Richter:innen</a:t>
            </a:r>
            <a:r>
              <a:rPr lang="en-US" sz="2000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IBM Plex Sans"/>
              </a:rPr>
              <a:t>insgesamt</a:t>
            </a:r>
            <a:endParaRPr lang="en-US" sz="2000" dirty="0">
              <a:solidFill>
                <a:srgbClr val="1B1B1B"/>
              </a:solidFill>
              <a:latin typeface="IBM Plex San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1B1B1B"/>
                </a:solidFill>
                <a:latin typeface="IBM Plex Sans"/>
              </a:rPr>
              <a:t>237 </a:t>
            </a:r>
            <a:r>
              <a:rPr lang="en-US" sz="2000" dirty="0" err="1" smtClean="0">
                <a:solidFill>
                  <a:srgbClr val="1B1B1B"/>
                </a:solidFill>
                <a:latin typeface="IBM Plex Sans"/>
              </a:rPr>
              <a:t>nichtrichterliche</a:t>
            </a:r>
            <a:r>
              <a:rPr lang="en-US" sz="2000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000" dirty="0" err="1" smtClean="0">
                <a:solidFill>
                  <a:srgbClr val="1B1B1B"/>
                </a:solidFill>
                <a:latin typeface="IBM Plex Sans"/>
              </a:rPr>
              <a:t>Beschäftigte</a:t>
            </a:r>
            <a:endParaRPr lang="en-US" sz="2000" dirty="0">
              <a:solidFill>
                <a:srgbClr val="1B1B1B"/>
              </a:solidFill>
              <a:latin typeface="IBM Plex San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48414" y="3477855"/>
            <a:ext cx="223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Viele</a:t>
            </a:r>
            <a:r>
              <a:rPr lang="en-US" sz="2800" dirty="0" smtClean="0"/>
              <a:t> </a:t>
            </a:r>
            <a:r>
              <a:rPr lang="en-US" sz="2800" dirty="0" err="1" smtClean="0"/>
              <a:t>Akteure</a:t>
            </a:r>
            <a:r>
              <a:rPr lang="en-US" sz="2800" dirty="0" smtClean="0"/>
              <a:t>: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3944600" y="9172205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F2A37"/>
                </a:solidFill>
                <a:latin typeface="Forum"/>
              </a:rPr>
              <a:t>Stand: 31. Dezember 2022</a:t>
            </a:r>
          </a:p>
        </p:txBody>
      </p:sp>
    </p:spTree>
    <p:extLst>
      <p:ext uri="{BB962C8B-B14F-4D97-AF65-F5344CB8AC3E}">
        <p14:creationId xmlns:p14="http://schemas.microsoft.com/office/powerpoint/2010/main" val="17030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716505">
            <a:off x="-2238628" y="-2235792"/>
            <a:ext cx="730377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64982">
            <a:off x="-1262337" y="4141016"/>
            <a:ext cx="8597036" cy="1023456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144000" y="954919"/>
            <a:ext cx="7693033" cy="8457140"/>
            <a:chOff x="-273644" y="-1202230"/>
            <a:chExt cx="10257377" cy="1127618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202230"/>
              <a:ext cx="9983733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 smtClean="0">
                  <a:solidFill>
                    <a:srgbClr val="0F2A37"/>
                  </a:solidFill>
                  <a:latin typeface="Forum"/>
                </a:rPr>
                <a:t>GERICHTSBEZIRKE</a:t>
              </a:r>
              <a:endParaRPr lang="en-US" sz="7200" dirty="0">
                <a:solidFill>
                  <a:srgbClr val="0F2A37"/>
                </a:solidFill>
                <a:latin typeface="Forum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73644" y="292218"/>
              <a:ext cx="9983733" cy="978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Tübingen</a:t>
              </a:r>
              <a:endParaRPr lang="en-US" sz="2724" dirty="0">
                <a:solidFill>
                  <a:srgbClr val="1B1B1B"/>
                </a:solidFill>
                <a:latin typeface="IBM Plex Sans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Zollernalbkreis</a:t>
              </a:r>
              <a:endParaRPr lang="en-US" sz="2724" dirty="0">
                <a:solidFill>
                  <a:srgbClr val="1B1B1B"/>
                </a:solidFill>
                <a:latin typeface="IBM Plex Sans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Freudenstadt</a:t>
              </a:r>
              <a:endParaRPr lang="en-US" sz="2724" dirty="0">
                <a:solidFill>
                  <a:srgbClr val="1B1B1B"/>
                </a:solidFill>
                <a:latin typeface="IBM Plex Sans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Rottweil</a:t>
              </a:r>
              <a:endParaRPr lang="en-US" sz="2724" dirty="0">
                <a:solidFill>
                  <a:srgbClr val="1B1B1B"/>
                </a:solidFill>
                <a:latin typeface="IBM Plex Sans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Tuttlingen</a:t>
              </a:r>
              <a:endParaRPr lang="en-US" sz="2724" dirty="0">
                <a:solidFill>
                  <a:srgbClr val="1B1B1B"/>
                </a:solidFill>
                <a:latin typeface="IBM Plex Sans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IBM Plex Sans"/>
                </a:rPr>
                <a:t> Reutlingen</a:t>
              </a: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IBM Plex Sans"/>
                </a:rPr>
                <a:t>Schwarzwald-Baar-Kreis</a:t>
              </a:r>
              <a:endParaRPr lang="en-US" sz="2724" dirty="0">
                <a:solidFill>
                  <a:srgbClr val="1B1B1B"/>
                </a:solidFill>
                <a:latin typeface="IBM Plex Sans"/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7001" y="2107993"/>
            <a:ext cx="4426788" cy="4774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8827">
            <a:off x="11616985" y="-869308"/>
            <a:ext cx="5515885" cy="4957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195199" y="4791795"/>
            <a:ext cx="7776569" cy="67947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19200" y="876300"/>
            <a:ext cx="7487800" cy="1641475"/>
          </a:xfrm>
          <a:prstGeom prst="rect">
            <a:avLst/>
          </a:prstGeom>
          <a:ln>
            <a:solidFill>
              <a:srgbClr val="3D7692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2"/>
              </a:lnSpc>
            </a:pPr>
            <a:r>
              <a:rPr lang="en-US" sz="4925" dirty="0" smtClean="0">
                <a:solidFill>
                  <a:srgbClr val="FFFFFF"/>
                </a:solidFill>
                <a:latin typeface="Forum"/>
              </a:rPr>
              <a:t>PERSONALBESTAND</a:t>
            </a:r>
          </a:p>
          <a:p>
            <a:pPr>
              <a:lnSpc>
                <a:spcPts val="6402"/>
              </a:lnSpc>
            </a:pPr>
            <a:r>
              <a:rPr lang="en-US" sz="3600" dirty="0" err="1" smtClean="0">
                <a:solidFill>
                  <a:srgbClr val="FFFFFF"/>
                </a:solidFill>
                <a:latin typeface="Forum"/>
              </a:rPr>
              <a:t>zum</a:t>
            </a:r>
            <a:r>
              <a:rPr lang="en-US" sz="3600" dirty="0" smtClean="0">
                <a:solidFill>
                  <a:srgbClr val="FFFFFF"/>
                </a:solidFill>
                <a:latin typeface="Forum"/>
              </a:rPr>
              <a:t> 01. April 2023</a:t>
            </a:r>
            <a:endParaRPr lang="en-US" sz="3600" dirty="0">
              <a:solidFill>
                <a:srgbClr val="FFFFFF"/>
              </a:solidFill>
              <a:latin typeface="Forum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8" b="92025" l="0" r="982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7400" y="2472507"/>
            <a:ext cx="8039748" cy="5179759"/>
          </a:xfrm>
          <a:prstGeom prst="ellipse">
            <a:avLst/>
          </a:prstGeom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01793"/>
              </p:ext>
            </p:extLst>
          </p:nvPr>
        </p:nvGraphicFramePr>
        <p:xfrm>
          <a:off x="1143000" y="3162300"/>
          <a:ext cx="12192000" cy="60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2599549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10817098"/>
                    </a:ext>
                  </a:extLst>
                </a:gridCol>
              </a:tblGrid>
              <a:tr h="906600">
                <a:tc>
                  <a:txBody>
                    <a:bodyPr/>
                    <a:lstStyle/>
                    <a:p>
                      <a:r>
                        <a:rPr lang="en-US" sz="2800" b="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Beschäftigte</a:t>
                      </a:r>
                      <a:endParaRPr lang="de-DE" sz="2800" b="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28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813742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Richterlicher</a:t>
                      </a:r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Vollzeit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10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90371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Richterlicher</a:t>
                      </a:r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800" kern="120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Teilzeit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1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120682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Nichtrichterlicher</a:t>
                      </a:r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17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176981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Ehrenamtliche</a:t>
                      </a:r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Richter:innen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175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011820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Kammeranzahl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FFFFFF"/>
                          </a:solidFill>
                          <a:latin typeface="Forum"/>
                          <a:ea typeface="+mn-ea"/>
                          <a:cs typeface="+mn-cs"/>
                        </a:rPr>
                        <a:t>11</a:t>
                      </a:r>
                      <a:endParaRPr lang="de-DE" sz="2800" kern="1200" dirty="0">
                        <a:solidFill>
                          <a:srgbClr val="FFFFFF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858362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781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314521">
            <a:off x="-831151" y="-5705577"/>
            <a:ext cx="7672032" cy="12474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683252">
            <a:off x="-2873462" y="2714132"/>
            <a:ext cx="7804324" cy="82259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13645" y="-1517720"/>
            <a:ext cx="6491459" cy="58991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57800" y="6092021"/>
            <a:ext cx="11027186" cy="147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519"/>
              </a:lnSpc>
            </a:pPr>
            <a:r>
              <a:rPr lang="en-US" sz="9599" dirty="0">
                <a:solidFill>
                  <a:srgbClr val="FFFFFF"/>
                </a:solidFill>
                <a:latin typeface="Forum"/>
              </a:rPr>
              <a:t>VIELEN DANK!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00000">
            <a:off x="-1401240" y="5766256"/>
            <a:ext cx="7804324" cy="8225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14474">
            <a:off x="12428141" y="-1311467"/>
            <a:ext cx="7518607" cy="468033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90600" y="-80626"/>
            <a:ext cx="11557710" cy="1855148"/>
            <a:chOff x="0" y="-751234"/>
            <a:chExt cx="15410280" cy="247353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51234"/>
              <a:ext cx="15410280" cy="1723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4800" dirty="0" smtClean="0">
                  <a:solidFill>
                    <a:srgbClr val="0F2A37"/>
                  </a:solidFill>
                  <a:latin typeface="Forum"/>
                </a:rPr>
                <a:t>ENTWICKLUNG DER EINGANGSZAHLEN </a:t>
              </a:r>
              <a:endParaRPr lang="en-US" sz="4800" dirty="0">
                <a:solidFill>
                  <a:srgbClr val="0F2A37"/>
                </a:solidFill>
                <a:latin typeface="For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07571"/>
              <a:ext cx="11203743" cy="71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Klagen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und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Eilanträge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seit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2018</a:t>
              </a:r>
              <a:endParaRPr lang="en-US" sz="3200" dirty="0">
                <a:solidFill>
                  <a:srgbClr val="0F2A37"/>
                </a:solidFill>
                <a:latin typeface="TT Drugs"/>
              </a:endParaRPr>
            </a:p>
          </p:txBody>
        </p:sp>
      </p:grpSp>
      <p:grpSp>
        <p:nvGrpSpPr>
          <p:cNvPr id="34" name="Group 5"/>
          <p:cNvGrpSpPr/>
          <p:nvPr/>
        </p:nvGrpSpPr>
        <p:grpSpPr>
          <a:xfrm>
            <a:off x="2362200" y="2400300"/>
            <a:ext cx="13814284" cy="6402669"/>
            <a:chOff x="-18163" y="-1032976"/>
            <a:chExt cx="18419039" cy="9011236"/>
          </a:xfrm>
        </p:grpSpPr>
        <p:grpSp>
          <p:nvGrpSpPr>
            <p:cNvPr id="53" name="Group 6"/>
            <p:cNvGrpSpPr/>
            <p:nvPr/>
          </p:nvGrpSpPr>
          <p:grpSpPr>
            <a:xfrm>
              <a:off x="5656159" y="-1032976"/>
              <a:ext cx="1130221" cy="7531610"/>
              <a:chOff x="-24309" y="-1342136"/>
              <a:chExt cx="1468487" cy="9785761"/>
            </a:xfrm>
          </p:grpSpPr>
          <p:sp>
            <p:nvSpPr>
              <p:cNvPr id="72" name="Freeform 7"/>
              <p:cNvSpPr/>
              <p:nvPr/>
            </p:nvSpPr>
            <p:spPr>
              <a:xfrm>
                <a:off x="-24309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4" name="Group 8"/>
            <p:cNvGrpSpPr/>
            <p:nvPr/>
          </p:nvGrpSpPr>
          <p:grpSpPr>
            <a:xfrm>
              <a:off x="12727671" y="-1032976"/>
              <a:ext cx="1130221" cy="7588968"/>
              <a:chOff x="50773" y="-1342138"/>
              <a:chExt cx="1468487" cy="9860287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50773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5" name="Group 10"/>
            <p:cNvGrpSpPr/>
            <p:nvPr/>
          </p:nvGrpSpPr>
          <p:grpSpPr>
            <a:xfrm>
              <a:off x="2168003" y="-1032975"/>
              <a:ext cx="1130221" cy="7588967"/>
              <a:chOff x="-2" y="-1342136"/>
              <a:chExt cx="1468487" cy="9860285"/>
            </a:xfrm>
          </p:grpSpPr>
          <p:sp>
            <p:nvSpPr>
              <p:cNvPr id="70" name="Freeform 11"/>
              <p:cNvSpPr/>
              <p:nvPr/>
            </p:nvSpPr>
            <p:spPr>
              <a:xfrm>
                <a:off x="-2" y="-1342136"/>
                <a:ext cx="1468487" cy="9860285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6" name="Group 12"/>
            <p:cNvGrpSpPr/>
            <p:nvPr/>
          </p:nvGrpSpPr>
          <p:grpSpPr>
            <a:xfrm>
              <a:off x="9181731" y="-1032976"/>
              <a:ext cx="1130221" cy="7830397"/>
              <a:chOff x="0" y="-1342137"/>
              <a:chExt cx="1468487" cy="10173973"/>
            </a:xfrm>
          </p:grpSpPr>
          <p:sp>
            <p:nvSpPr>
              <p:cNvPr id="69" name="Freeform 13"/>
              <p:cNvSpPr/>
              <p:nvPr/>
            </p:nvSpPr>
            <p:spPr>
              <a:xfrm>
                <a:off x="0" y="-1342137"/>
                <a:ext cx="1468487" cy="1017397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" name="Group 14"/>
            <p:cNvGrpSpPr/>
            <p:nvPr/>
          </p:nvGrpSpPr>
          <p:grpSpPr>
            <a:xfrm>
              <a:off x="16195457" y="-1032976"/>
              <a:ext cx="1130221" cy="7486240"/>
              <a:chOff x="0" y="-1342138"/>
              <a:chExt cx="1468487" cy="9726813"/>
            </a:xfrm>
          </p:grpSpPr>
          <p:sp>
            <p:nvSpPr>
              <p:cNvPr id="68" name="Freeform 15"/>
              <p:cNvSpPr/>
              <p:nvPr/>
            </p:nvSpPr>
            <p:spPr>
              <a:xfrm>
                <a:off x="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8" name="TextBox 16"/>
            <p:cNvSpPr txBox="1"/>
            <p:nvPr/>
          </p:nvSpPr>
          <p:spPr>
            <a:xfrm>
              <a:off x="1092809" y="7401922"/>
              <a:ext cx="3280614" cy="553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99"/>
                </a:lnSpc>
              </a:pPr>
              <a:r>
                <a:rPr lang="en-US" sz="2266" spc="113" dirty="0" smtClean="0">
                  <a:solidFill>
                    <a:srgbClr val="191919"/>
                  </a:solidFill>
                  <a:latin typeface="Aileron Regular"/>
                </a:rPr>
                <a:t>2018</a:t>
              </a:r>
              <a:endParaRPr lang="en-US" sz="2266" spc="113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59" name="TextBox 17"/>
            <p:cNvSpPr txBox="1"/>
            <p:nvPr/>
          </p:nvSpPr>
          <p:spPr>
            <a:xfrm>
              <a:off x="4599671" y="7392397"/>
              <a:ext cx="3280614" cy="58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2019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0" name="TextBox 18"/>
            <p:cNvSpPr txBox="1"/>
            <p:nvPr/>
          </p:nvSpPr>
          <p:spPr>
            <a:xfrm>
              <a:off x="8106536" y="7392397"/>
              <a:ext cx="3280614" cy="58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2020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1" name="TextBox 19"/>
            <p:cNvSpPr txBox="1"/>
            <p:nvPr/>
          </p:nvSpPr>
          <p:spPr>
            <a:xfrm>
              <a:off x="11613398" y="7392397"/>
              <a:ext cx="3280614" cy="58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2021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15120261" y="7392397"/>
              <a:ext cx="3280615" cy="58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b="1" spc="120" dirty="0" smtClean="0">
                  <a:solidFill>
                    <a:srgbClr val="191919"/>
                  </a:solidFill>
                  <a:latin typeface="Aileron Regular"/>
                </a:rPr>
                <a:t>2022</a:t>
              </a:r>
              <a:endParaRPr lang="en-US" sz="2400" b="1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3" name="TextBox 21"/>
            <p:cNvSpPr txBox="1"/>
            <p:nvPr/>
          </p:nvSpPr>
          <p:spPr>
            <a:xfrm>
              <a:off x="-3" y="615370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4" name="TextBox 22"/>
            <p:cNvSpPr txBox="1"/>
            <p:nvPr/>
          </p:nvSpPr>
          <p:spPr>
            <a:xfrm>
              <a:off x="-18163" y="513657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5" name="TextBox 23"/>
            <p:cNvSpPr txBox="1"/>
            <p:nvPr/>
          </p:nvSpPr>
          <p:spPr>
            <a:xfrm>
              <a:off x="-3" y="408969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6" name="TextBox 24"/>
            <p:cNvSpPr txBox="1"/>
            <p:nvPr/>
          </p:nvSpPr>
          <p:spPr>
            <a:xfrm>
              <a:off x="-1" y="3061596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67" name="TextBox 25"/>
            <p:cNvSpPr txBox="1"/>
            <p:nvPr/>
          </p:nvSpPr>
          <p:spPr>
            <a:xfrm>
              <a:off x="-8808" y="201803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grpSp>
        <p:nvGrpSpPr>
          <p:cNvPr id="35" name="Group 26"/>
          <p:cNvGrpSpPr/>
          <p:nvPr/>
        </p:nvGrpSpPr>
        <p:grpSpPr>
          <a:xfrm>
            <a:off x="4015855" y="3577849"/>
            <a:ext cx="847666" cy="4386107"/>
            <a:chOff x="0" y="0"/>
            <a:chExt cx="1468487" cy="6879330"/>
          </a:xfrm>
          <a:solidFill>
            <a:srgbClr val="3D7692"/>
          </a:solidFill>
        </p:grpSpPr>
        <p:sp>
          <p:nvSpPr>
            <p:cNvPr id="52" name="Freeform 27"/>
            <p:cNvSpPr/>
            <p:nvPr/>
          </p:nvSpPr>
          <p:spPr>
            <a:xfrm>
              <a:off x="0" y="0"/>
              <a:ext cx="1468487" cy="6879330"/>
            </a:xfrm>
            <a:custGeom>
              <a:avLst/>
              <a:gdLst/>
              <a:ahLst/>
              <a:cxnLst/>
              <a:rect l="l" t="t" r="r" b="b"/>
              <a:pathLst>
                <a:path w="1468487" h="6555925">
                  <a:moveTo>
                    <a:pt x="1344027" y="6555925"/>
                  </a:moveTo>
                  <a:lnTo>
                    <a:pt x="124460" y="6555925"/>
                  </a:lnTo>
                  <a:cubicBezTo>
                    <a:pt x="55880" y="6555925"/>
                    <a:pt x="0" y="6500045"/>
                    <a:pt x="0" y="6431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6431466"/>
                  </a:lnTo>
                  <a:cubicBezTo>
                    <a:pt x="1468487" y="6500046"/>
                    <a:pt x="1412607" y="6555925"/>
                    <a:pt x="1344027" y="655592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28"/>
          <p:cNvGrpSpPr/>
          <p:nvPr/>
        </p:nvGrpSpPr>
        <p:grpSpPr>
          <a:xfrm>
            <a:off x="9286934" y="4301695"/>
            <a:ext cx="847666" cy="3662263"/>
            <a:chOff x="0" y="0"/>
            <a:chExt cx="1468487" cy="5547097"/>
          </a:xfrm>
          <a:solidFill>
            <a:srgbClr val="3D7692"/>
          </a:solidFill>
        </p:grpSpPr>
        <p:sp>
          <p:nvSpPr>
            <p:cNvPr id="51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14522415" y="4990276"/>
            <a:ext cx="847666" cy="2973681"/>
            <a:chOff x="0" y="0"/>
            <a:chExt cx="1468487" cy="4231061"/>
          </a:xfrm>
          <a:solidFill>
            <a:srgbClr val="3D7692"/>
          </a:solidFill>
        </p:grpSpPr>
        <p:sp>
          <p:nvSpPr>
            <p:cNvPr id="50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2"/>
          <p:cNvGrpSpPr/>
          <p:nvPr/>
        </p:nvGrpSpPr>
        <p:grpSpPr>
          <a:xfrm>
            <a:off x="6607661" y="4048651"/>
            <a:ext cx="847666" cy="3915178"/>
            <a:chOff x="0" y="0"/>
            <a:chExt cx="1468487" cy="4231061"/>
          </a:xfrm>
          <a:solidFill>
            <a:srgbClr val="3D7692"/>
          </a:solidFill>
        </p:grpSpPr>
        <p:sp>
          <p:nvSpPr>
            <p:cNvPr id="49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oup 34"/>
          <p:cNvGrpSpPr/>
          <p:nvPr/>
        </p:nvGrpSpPr>
        <p:grpSpPr>
          <a:xfrm>
            <a:off x="11906298" y="4159902"/>
            <a:ext cx="847666" cy="3804055"/>
            <a:chOff x="0" y="0"/>
            <a:chExt cx="1468487" cy="7494060"/>
          </a:xfrm>
          <a:solidFill>
            <a:srgbClr val="3D7692"/>
          </a:solidFill>
        </p:grpSpPr>
        <p:sp>
          <p:nvSpPr>
            <p:cNvPr id="48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TextBox 25"/>
          <p:cNvSpPr txBox="1"/>
          <p:nvPr/>
        </p:nvSpPr>
        <p:spPr>
          <a:xfrm>
            <a:off x="2375821" y="3892154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41" name="Textfeld 36"/>
          <p:cNvSpPr txBox="1"/>
          <p:nvPr/>
        </p:nvSpPr>
        <p:spPr>
          <a:xfrm>
            <a:off x="14567328" y="516981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>
                <a:solidFill>
                  <a:schemeClr val="bg1"/>
                </a:solidFill>
              </a:rPr>
              <a:t>2430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42" name="Textfeld 37"/>
          <p:cNvSpPr txBox="1"/>
          <p:nvPr/>
        </p:nvSpPr>
        <p:spPr>
          <a:xfrm>
            <a:off x="11956279" y="4301695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2986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3" name="Textfeld 38"/>
          <p:cNvSpPr txBox="1"/>
          <p:nvPr/>
        </p:nvSpPr>
        <p:spPr>
          <a:xfrm>
            <a:off x="9296400" y="443323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2833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4" name="Textfeld 39"/>
          <p:cNvSpPr txBox="1"/>
          <p:nvPr/>
        </p:nvSpPr>
        <p:spPr>
          <a:xfrm>
            <a:off x="6664108" y="415990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3018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5" name="Textfeld 40"/>
          <p:cNvSpPr txBox="1"/>
          <p:nvPr/>
        </p:nvSpPr>
        <p:spPr>
          <a:xfrm>
            <a:off x="4066094" y="3671702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3355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383245" y="3145689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3500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2369216" y="2400300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  <a:latin typeface="Aileron Regular"/>
              </a:rPr>
              <a:t>4</a:t>
            </a: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43691">
            <a:off x="13431175" y="7227679"/>
            <a:ext cx="5763478" cy="68106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1857" y="-2160536"/>
            <a:ext cx="5375403" cy="7191175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828800" y="7851432"/>
            <a:ext cx="920136" cy="41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b="1" spc="183" dirty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50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828800" y="6860832"/>
            <a:ext cx="920136" cy="41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b="1" spc="183" dirty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100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828800" y="5858498"/>
            <a:ext cx="920136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b="1" spc="183" dirty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150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1828800" y="4914900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b="1" spc="183" dirty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200</a:t>
            </a:r>
          </a:p>
        </p:txBody>
      </p:sp>
      <p:grpSp>
        <p:nvGrpSpPr>
          <p:cNvPr id="15" name="Group 6"/>
          <p:cNvGrpSpPr/>
          <p:nvPr/>
        </p:nvGrpSpPr>
        <p:grpSpPr>
          <a:xfrm>
            <a:off x="11872851" y="2933700"/>
            <a:ext cx="1995549" cy="5611584"/>
            <a:chOff x="0" y="0"/>
            <a:chExt cx="2352385" cy="5386014"/>
          </a:xfrm>
        </p:grpSpPr>
        <p:sp>
          <p:nvSpPr>
            <p:cNvPr id="41" name="Freeform 7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3962400" y="2933700"/>
            <a:ext cx="2039374" cy="5598082"/>
            <a:chOff x="0" y="0"/>
            <a:chExt cx="2352385" cy="5386014"/>
          </a:xfrm>
        </p:grpSpPr>
        <p:sp>
          <p:nvSpPr>
            <p:cNvPr id="40" name="Freeform 9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0"/>
          <p:cNvGrpSpPr/>
          <p:nvPr/>
        </p:nvGrpSpPr>
        <p:grpSpPr>
          <a:xfrm>
            <a:off x="6629400" y="2933700"/>
            <a:ext cx="1979184" cy="5611584"/>
            <a:chOff x="0" y="0"/>
            <a:chExt cx="2352385" cy="5386014"/>
          </a:xfrm>
        </p:grpSpPr>
        <p:sp>
          <p:nvSpPr>
            <p:cNvPr id="39" name="Freeform 11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2"/>
          <p:cNvGrpSpPr/>
          <p:nvPr/>
        </p:nvGrpSpPr>
        <p:grpSpPr>
          <a:xfrm>
            <a:off x="14504003" y="2933700"/>
            <a:ext cx="1993297" cy="5611584"/>
            <a:chOff x="0" y="0"/>
            <a:chExt cx="2352385" cy="5386014"/>
          </a:xfrm>
        </p:grpSpPr>
        <p:sp>
          <p:nvSpPr>
            <p:cNvPr id="38" name="Freeform 13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AutoShape 14"/>
          <p:cNvSpPr/>
          <p:nvPr/>
        </p:nvSpPr>
        <p:spPr>
          <a:xfrm>
            <a:off x="4027852" y="4326124"/>
            <a:ext cx="1915748" cy="4170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0" name="TextBox 15"/>
          <p:cNvSpPr txBox="1"/>
          <p:nvPr/>
        </p:nvSpPr>
        <p:spPr>
          <a:xfrm>
            <a:off x="3962400" y="8548837"/>
            <a:ext cx="2000250" cy="404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000" b="1" spc="183" dirty="0" smtClean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2018</a:t>
            </a:r>
            <a:endParaRPr lang="en-US" sz="2000" b="1" spc="183" dirty="0">
              <a:solidFill>
                <a:schemeClr val="bg1">
                  <a:lumMod val="85000"/>
                </a:schemeClr>
              </a:solidFill>
              <a:latin typeface="Aileron Regular"/>
            </a:endParaRPr>
          </a:p>
        </p:txBody>
      </p:sp>
      <p:sp>
        <p:nvSpPr>
          <p:cNvPr id="21" name="AutoShape 16"/>
          <p:cNvSpPr/>
          <p:nvPr/>
        </p:nvSpPr>
        <p:spPr>
          <a:xfrm>
            <a:off x="6676400" y="4715924"/>
            <a:ext cx="1890000" cy="37803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2" name="AutoShape 17"/>
          <p:cNvSpPr/>
          <p:nvPr/>
        </p:nvSpPr>
        <p:spPr>
          <a:xfrm>
            <a:off x="11927400" y="4326124"/>
            <a:ext cx="1908000" cy="41669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3" name="TextBox 18"/>
          <p:cNvSpPr txBox="1"/>
          <p:nvPr/>
        </p:nvSpPr>
        <p:spPr>
          <a:xfrm>
            <a:off x="6534150" y="8548837"/>
            <a:ext cx="2000250" cy="404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000" b="1" spc="183" dirty="0" smtClean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2019</a:t>
            </a:r>
            <a:endParaRPr lang="en-US" sz="2000" b="1" spc="183" dirty="0">
              <a:solidFill>
                <a:schemeClr val="bg1">
                  <a:lumMod val="85000"/>
                </a:schemeClr>
              </a:solidFill>
              <a:latin typeface="Aileron Regular"/>
            </a:endParaRPr>
          </a:p>
        </p:txBody>
      </p:sp>
      <p:grpSp>
        <p:nvGrpSpPr>
          <p:cNvPr id="24" name="Group 19"/>
          <p:cNvGrpSpPr/>
          <p:nvPr/>
        </p:nvGrpSpPr>
        <p:grpSpPr>
          <a:xfrm>
            <a:off x="9220200" y="2933700"/>
            <a:ext cx="2010627" cy="5598082"/>
            <a:chOff x="0" y="0"/>
            <a:chExt cx="2352385" cy="5386014"/>
          </a:xfrm>
        </p:grpSpPr>
        <p:sp>
          <p:nvSpPr>
            <p:cNvPr id="37" name="Freeform 20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AutoShape 21"/>
          <p:cNvSpPr/>
          <p:nvPr/>
        </p:nvSpPr>
        <p:spPr>
          <a:xfrm>
            <a:off x="9293400" y="4835768"/>
            <a:ext cx="1908000" cy="36605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6" name="AutoShape 22"/>
          <p:cNvSpPr/>
          <p:nvPr/>
        </p:nvSpPr>
        <p:spPr>
          <a:xfrm>
            <a:off x="14551200" y="5337067"/>
            <a:ext cx="1908000" cy="315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7" name="TextBox 23"/>
          <p:cNvSpPr txBox="1"/>
          <p:nvPr/>
        </p:nvSpPr>
        <p:spPr>
          <a:xfrm>
            <a:off x="9220200" y="8548837"/>
            <a:ext cx="2000250" cy="404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000" b="1" spc="183" dirty="0" smtClean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2020</a:t>
            </a:r>
            <a:endParaRPr lang="en-US" sz="2000" b="1" spc="183" dirty="0">
              <a:solidFill>
                <a:schemeClr val="bg1">
                  <a:lumMod val="85000"/>
                </a:schemeClr>
              </a:solidFill>
              <a:latin typeface="Aileron Regular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1868150" y="8348591"/>
            <a:ext cx="2000250" cy="60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b="1" spc="183" dirty="0" smtClean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2021</a:t>
            </a:r>
            <a:endParaRPr lang="en-US" sz="2000" b="1" spc="183" dirty="0">
              <a:solidFill>
                <a:schemeClr val="bg1">
                  <a:lumMod val="85000"/>
                </a:schemeClr>
              </a:solidFill>
              <a:latin typeface="Aileron Regular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14627329" y="8348591"/>
            <a:ext cx="2000250" cy="60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b="1" spc="183" dirty="0" smtClean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2022</a:t>
            </a:r>
            <a:endParaRPr lang="en-US" sz="2000" b="1" spc="183" dirty="0">
              <a:solidFill>
                <a:schemeClr val="bg1">
                  <a:lumMod val="85000"/>
                </a:schemeClr>
              </a:solidFill>
              <a:latin typeface="Aileron Regular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828800" y="3848100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b="1" spc="183" dirty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250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1828800" y="2892533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b="1" spc="183" dirty="0">
                <a:solidFill>
                  <a:schemeClr val="bg1">
                    <a:lumMod val="85000"/>
                  </a:schemeClr>
                </a:solidFill>
                <a:latin typeface="Aileron Regular"/>
              </a:rPr>
              <a:t>300</a:t>
            </a:r>
          </a:p>
        </p:txBody>
      </p:sp>
      <p:sp>
        <p:nvSpPr>
          <p:cNvPr id="32" name="Textfeld 30"/>
          <p:cNvSpPr txBox="1"/>
          <p:nvPr/>
        </p:nvSpPr>
        <p:spPr>
          <a:xfrm>
            <a:off x="4656191" y="440488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230</a:t>
            </a:r>
            <a:endParaRPr lang="de-DE" sz="2200" dirty="0"/>
          </a:p>
        </p:txBody>
      </p:sp>
      <p:sp>
        <p:nvSpPr>
          <p:cNvPr id="33" name="Textfeld 31"/>
          <p:cNvSpPr txBox="1"/>
          <p:nvPr/>
        </p:nvSpPr>
        <p:spPr>
          <a:xfrm>
            <a:off x="7312658" y="479467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210</a:t>
            </a:r>
            <a:endParaRPr lang="de-DE" sz="2200" dirty="0"/>
          </a:p>
        </p:txBody>
      </p:sp>
      <p:sp>
        <p:nvSpPr>
          <p:cNvPr id="34" name="Textfeld 32"/>
          <p:cNvSpPr txBox="1"/>
          <p:nvPr/>
        </p:nvSpPr>
        <p:spPr>
          <a:xfrm>
            <a:off x="9913991" y="4917839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204</a:t>
            </a:r>
            <a:endParaRPr lang="de-DE" sz="2200" dirty="0"/>
          </a:p>
        </p:txBody>
      </p:sp>
      <p:sp>
        <p:nvSpPr>
          <p:cNvPr id="35" name="Textfeld 33"/>
          <p:cNvSpPr txBox="1"/>
          <p:nvPr/>
        </p:nvSpPr>
        <p:spPr>
          <a:xfrm>
            <a:off x="12575066" y="439436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236</a:t>
            </a:r>
            <a:endParaRPr lang="de-DE" sz="2200" dirty="0"/>
          </a:p>
        </p:txBody>
      </p:sp>
      <p:sp>
        <p:nvSpPr>
          <p:cNvPr id="36" name="Textfeld 34"/>
          <p:cNvSpPr txBox="1"/>
          <p:nvPr/>
        </p:nvSpPr>
        <p:spPr>
          <a:xfrm>
            <a:off x="15194317" y="5448300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/>
              <a:t>199</a:t>
            </a:r>
            <a:endParaRPr lang="de-DE" sz="22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3962400" y="579475"/>
            <a:ext cx="9626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T Drugs"/>
              </a:rPr>
              <a:t>ENTWICKLUNG DER EINGÄNGE</a:t>
            </a:r>
            <a:endParaRPr lang="en-US" sz="4000" dirty="0">
              <a:solidFill>
                <a:srgbClr val="FFFFFF"/>
              </a:solidFill>
              <a:latin typeface="TT Drugs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sz="3200" dirty="0" err="1" smtClean="0">
                <a:solidFill>
                  <a:srgbClr val="FFFFFF"/>
                </a:solidFill>
                <a:latin typeface="TT Drugs"/>
              </a:rPr>
              <a:t>Eilanträge</a:t>
            </a:r>
            <a:r>
              <a:rPr lang="en-US" sz="3200" dirty="0" smtClean="0">
                <a:solidFill>
                  <a:srgbClr val="FFFFFF"/>
                </a:solidFill>
                <a:latin typeface="TT Drug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T Drugs"/>
              </a:rPr>
              <a:t>seit</a:t>
            </a:r>
            <a:r>
              <a:rPr lang="en-US" sz="3200" dirty="0">
                <a:solidFill>
                  <a:srgbClr val="FFFFFF"/>
                </a:solidFill>
                <a:latin typeface="TT Drugs"/>
              </a:rPr>
              <a:t> 2018</a:t>
            </a:r>
            <a:endParaRPr lang="de-DE" sz="3200" dirty="0">
              <a:solidFill>
                <a:srgbClr val="FFFFFF"/>
              </a:solidFill>
              <a:latin typeface="TT Dru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28043">
            <a:off x="14217438" y="-3056430"/>
            <a:ext cx="7958573" cy="9474492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914400" y="342900"/>
            <a:ext cx="10820400" cy="1734368"/>
            <a:chOff x="0" y="-19049"/>
            <a:chExt cx="14427200" cy="231249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1524000"/>
              <a:ext cx="14427200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Klagen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und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Eilanträge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in den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Rechtsgebieten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seit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2018</a:t>
              </a:r>
              <a:endParaRPr lang="en-US" sz="32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49"/>
              <a:ext cx="13986859" cy="132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4800" dirty="0">
                  <a:latin typeface="TT Drugs"/>
                </a:rPr>
                <a:t>ENTWICKLUNG DER EINGÄNGE</a:t>
              </a:r>
            </a:p>
          </p:txBody>
        </p:sp>
      </p:grpSp>
      <p:graphicFrame>
        <p:nvGraphicFramePr>
          <p:cNvPr id="44" name="Diagramm 43"/>
          <p:cNvGraphicFramePr/>
          <p:nvPr>
            <p:extLst>
              <p:ext uri="{D42A27DB-BD31-4B8C-83A1-F6EECF244321}">
                <p14:modId xmlns:p14="http://schemas.microsoft.com/office/powerpoint/2010/main" val="3255061448"/>
              </p:ext>
            </p:extLst>
          </p:nvPr>
        </p:nvGraphicFramePr>
        <p:xfrm>
          <a:off x="304800" y="1895999"/>
          <a:ext cx="17754600" cy="81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00000">
            <a:off x="-1416302" y="5846686"/>
            <a:ext cx="7804324" cy="8225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14474">
            <a:off x="12428141" y="-1311467"/>
            <a:ext cx="7518607" cy="468033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90600" y="-80626"/>
            <a:ext cx="11557710" cy="1896185"/>
            <a:chOff x="0" y="-751234"/>
            <a:chExt cx="15410280" cy="252824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51234"/>
              <a:ext cx="15410280" cy="1632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4400" dirty="0">
                  <a:solidFill>
                    <a:srgbClr val="0F2A37"/>
                  </a:solidFill>
                  <a:latin typeface="TT Drugs"/>
                </a:rPr>
                <a:t>EINGÄNGE NACH DEM SGB II – HARTZ IV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07571"/>
              <a:ext cx="13411200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Vergleich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des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Jahres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2022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zu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den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Vorjahren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ab 2018</a:t>
              </a:r>
              <a:endParaRPr lang="en-US" sz="3200" dirty="0">
                <a:solidFill>
                  <a:srgbClr val="0F2A37"/>
                </a:solidFill>
                <a:latin typeface="TT Drugs"/>
              </a:endParaRPr>
            </a:p>
          </p:txBody>
        </p:sp>
      </p:grpSp>
      <p:sp>
        <p:nvSpPr>
          <p:cNvPr id="73" name="TextBox 2"/>
          <p:cNvSpPr txBox="1"/>
          <p:nvPr/>
        </p:nvSpPr>
        <p:spPr>
          <a:xfrm>
            <a:off x="-304800" y="2430164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b="1" spc="119" dirty="0" smtClean="0">
                <a:solidFill>
                  <a:srgbClr val="191919"/>
                </a:solidFill>
                <a:latin typeface="Aileron Regular"/>
              </a:rPr>
              <a:t>2022</a:t>
            </a:r>
            <a:endParaRPr lang="en-US" sz="2399" b="1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4" name="TextBox 3"/>
          <p:cNvSpPr txBox="1"/>
          <p:nvPr/>
        </p:nvSpPr>
        <p:spPr>
          <a:xfrm>
            <a:off x="-304800" y="3648698"/>
            <a:ext cx="3393837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06"/>
              </a:lnSpc>
            </a:pPr>
            <a:r>
              <a:rPr lang="en-US" sz="2400" spc="123" dirty="0" smtClean="0">
                <a:solidFill>
                  <a:srgbClr val="191919"/>
                </a:solidFill>
                <a:latin typeface="Aileron Regular"/>
              </a:rPr>
              <a:t>2021</a:t>
            </a:r>
            <a:endParaRPr lang="en-US" sz="2400" spc="123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5" name="TextBox 4"/>
          <p:cNvSpPr txBox="1"/>
          <p:nvPr/>
        </p:nvSpPr>
        <p:spPr>
          <a:xfrm>
            <a:off x="-269637" y="4838700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2020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6" name="TextBox 5"/>
          <p:cNvSpPr txBox="1"/>
          <p:nvPr/>
        </p:nvSpPr>
        <p:spPr>
          <a:xfrm>
            <a:off x="-228600" y="6087764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2019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7" name="TextBox 6"/>
          <p:cNvSpPr txBox="1"/>
          <p:nvPr/>
        </p:nvSpPr>
        <p:spPr>
          <a:xfrm>
            <a:off x="-228600" y="7306964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2018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8" name="TextBox 7"/>
          <p:cNvSpPr txBox="1"/>
          <p:nvPr/>
        </p:nvSpPr>
        <p:spPr>
          <a:xfrm>
            <a:off x="3124200" y="85313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100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9" name="TextBox 8"/>
          <p:cNvSpPr txBox="1"/>
          <p:nvPr/>
        </p:nvSpPr>
        <p:spPr>
          <a:xfrm>
            <a:off x="5181600" y="8496300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200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80" name="TextBox 9"/>
          <p:cNvSpPr txBox="1"/>
          <p:nvPr/>
        </p:nvSpPr>
        <p:spPr>
          <a:xfrm>
            <a:off x="7239000" y="8496300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81" name="TextBox 10"/>
          <p:cNvSpPr txBox="1"/>
          <p:nvPr/>
        </p:nvSpPr>
        <p:spPr>
          <a:xfrm>
            <a:off x="9131440" y="8496300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400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82" name="TextBox 11"/>
          <p:cNvSpPr txBox="1"/>
          <p:nvPr/>
        </p:nvSpPr>
        <p:spPr>
          <a:xfrm>
            <a:off x="11201400" y="8496300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500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83" name="TextBox 12"/>
          <p:cNvSpPr txBox="1"/>
          <p:nvPr/>
        </p:nvSpPr>
        <p:spPr>
          <a:xfrm>
            <a:off x="13182600" y="84551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600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grpSp>
        <p:nvGrpSpPr>
          <p:cNvPr id="84" name="Group 13"/>
          <p:cNvGrpSpPr/>
          <p:nvPr/>
        </p:nvGrpSpPr>
        <p:grpSpPr>
          <a:xfrm>
            <a:off x="2667000" y="2370950"/>
            <a:ext cx="13411200" cy="5515750"/>
            <a:chOff x="0" y="0"/>
            <a:chExt cx="16594691" cy="7354336"/>
          </a:xfrm>
          <a:solidFill>
            <a:schemeClr val="bg1">
              <a:lumMod val="75000"/>
            </a:schemeClr>
          </a:solidFill>
        </p:grpSpPr>
        <p:grpSp>
          <p:nvGrpSpPr>
            <p:cNvPr id="101" name="Group 14"/>
            <p:cNvGrpSpPr/>
            <p:nvPr/>
          </p:nvGrpSpPr>
          <p:grpSpPr>
            <a:xfrm>
              <a:off x="0" y="1597602"/>
              <a:ext cx="16594691" cy="963927"/>
              <a:chOff x="0" y="0"/>
              <a:chExt cx="12550184" cy="728996"/>
            </a:xfrm>
            <a:grpFill/>
          </p:grpSpPr>
          <p:sp>
            <p:nvSpPr>
              <p:cNvPr id="110" name="Freeform 15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2" name="Group 16"/>
            <p:cNvGrpSpPr/>
            <p:nvPr/>
          </p:nvGrpSpPr>
          <p:grpSpPr>
            <a:xfrm>
              <a:off x="0" y="4792807"/>
              <a:ext cx="16594691" cy="963927"/>
              <a:chOff x="0" y="0"/>
              <a:chExt cx="12550184" cy="728996"/>
            </a:xfrm>
            <a:grpFill/>
          </p:grpSpPr>
          <p:sp>
            <p:nvSpPr>
              <p:cNvPr id="109" name="Freeform 17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3" name="Group 1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  <a:grpFill/>
          </p:grpSpPr>
          <p:sp>
            <p:nvSpPr>
              <p:cNvPr id="108" name="Freeform 1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" name="Group 2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  <a:grpFill/>
          </p:grpSpPr>
          <p:sp>
            <p:nvSpPr>
              <p:cNvPr id="107" name="Freeform 2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5" name="Group 22"/>
            <p:cNvGrpSpPr/>
            <p:nvPr/>
          </p:nvGrpSpPr>
          <p:grpSpPr>
            <a:xfrm>
              <a:off x="0" y="6390409"/>
              <a:ext cx="16594691" cy="963927"/>
              <a:chOff x="0" y="0"/>
              <a:chExt cx="12550184" cy="728996"/>
            </a:xfrm>
            <a:grpFill/>
          </p:grpSpPr>
          <p:sp>
            <p:nvSpPr>
              <p:cNvPr id="106" name="Freeform 23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" name="Group 24"/>
          <p:cNvGrpSpPr/>
          <p:nvPr/>
        </p:nvGrpSpPr>
        <p:grpSpPr>
          <a:xfrm>
            <a:off x="2590800" y="7163755"/>
            <a:ext cx="11710764" cy="722945"/>
            <a:chOff x="0" y="0"/>
            <a:chExt cx="7221493" cy="728996"/>
          </a:xfrm>
          <a:solidFill>
            <a:srgbClr val="3D7692"/>
          </a:solidFill>
        </p:grpSpPr>
        <p:sp>
          <p:nvSpPr>
            <p:cNvPr id="100" name="Freeform 25"/>
            <p:cNvSpPr/>
            <p:nvPr/>
          </p:nvSpPr>
          <p:spPr>
            <a:xfrm>
              <a:off x="0" y="0"/>
              <a:ext cx="7221493" cy="728996"/>
            </a:xfrm>
            <a:custGeom>
              <a:avLst/>
              <a:gdLst/>
              <a:ahLst/>
              <a:cxnLst/>
              <a:rect l="l" t="t" r="r" b="b"/>
              <a:pathLst>
                <a:path w="7221493" h="728996">
                  <a:moveTo>
                    <a:pt x="709703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97033" y="0"/>
                  </a:lnTo>
                  <a:cubicBezTo>
                    <a:pt x="7165613" y="0"/>
                    <a:pt x="7221493" y="55880"/>
                    <a:pt x="7221493" y="124460"/>
                  </a:cubicBezTo>
                  <a:lnTo>
                    <a:pt x="7221493" y="604536"/>
                  </a:lnTo>
                  <a:cubicBezTo>
                    <a:pt x="7221493" y="673116"/>
                    <a:pt x="7165613" y="728996"/>
                    <a:pt x="7097033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" name="Group 26"/>
          <p:cNvGrpSpPr/>
          <p:nvPr/>
        </p:nvGrpSpPr>
        <p:grpSpPr>
          <a:xfrm>
            <a:off x="2590800" y="5981700"/>
            <a:ext cx="11887200" cy="722945"/>
            <a:chOff x="0" y="0"/>
            <a:chExt cx="12235624" cy="728996"/>
          </a:xfrm>
          <a:solidFill>
            <a:srgbClr val="3D7692"/>
          </a:solidFill>
        </p:grpSpPr>
        <p:sp>
          <p:nvSpPr>
            <p:cNvPr id="99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" name="Group 30"/>
          <p:cNvGrpSpPr/>
          <p:nvPr/>
        </p:nvGrpSpPr>
        <p:grpSpPr>
          <a:xfrm>
            <a:off x="2590800" y="4762500"/>
            <a:ext cx="12484240" cy="722945"/>
            <a:chOff x="0" y="0"/>
            <a:chExt cx="8800611" cy="728996"/>
          </a:xfrm>
          <a:solidFill>
            <a:srgbClr val="3D7692"/>
          </a:solidFill>
        </p:grpSpPr>
        <p:sp>
          <p:nvSpPr>
            <p:cNvPr id="97" name="Freeform 31"/>
            <p:cNvSpPr/>
            <p:nvPr/>
          </p:nvSpPr>
          <p:spPr>
            <a:xfrm>
              <a:off x="0" y="0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9" name="Group 32"/>
          <p:cNvGrpSpPr/>
          <p:nvPr/>
        </p:nvGrpSpPr>
        <p:grpSpPr>
          <a:xfrm>
            <a:off x="2590800" y="2363155"/>
            <a:ext cx="8458200" cy="722945"/>
            <a:chOff x="0" y="0"/>
            <a:chExt cx="10350031" cy="728996"/>
          </a:xfrm>
          <a:solidFill>
            <a:srgbClr val="3D7692"/>
          </a:solidFill>
        </p:grpSpPr>
        <p:sp>
          <p:nvSpPr>
            <p:cNvPr id="96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" name="TextBox 12"/>
          <p:cNvSpPr txBox="1"/>
          <p:nvPr/>
        </p:nvSpPr>
        <p:spPr>
          <a:xfrm>
            <a:off x="15075040" y="84551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  <a:latin typeface="Aileron Regular"/>
              </a:rPr>
              <a:t>7</a:t>
            </a: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91" name="Textfeld 37"/>
          <p:cNvSpPr txBox="1"/>
          <p:nvPr/>
        </p:nvSpPr>
        <p:spPr>
          <a:xfrm>
            <a:off x="14283979" y="730696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622</a:t>
            </a:r>
            <a:endParaRPr lang="de-DE" sz="2200" dirty="0"/>
          </a:p>
        </p:txBody>
      </p:sp>
      <p:sp>
        <p:nvSpPr>
          <p:cNvPr id="92" name="Textfeld 38"/>
          <p:cNvSpPr txBox="1"/>
          <p:nvPr/>
        </p:nvSpPr>
        <p:spPr>
          <a:xfrm>
            <a:off x="14462372" y="611503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644</a:t>
            </a:r>
            <a:endParaRPr lang="de-DE" sz="2200" dirty="0"/>
          </a:p>
        </p:txBody>
      </p:sp>
      <p:sp>
        <p:nvSpPr>
          <p:cNvPr id="93" name="Textfeld 39"/>
          <p:cNvSpPr txBox="1"/>
          <p:nvPr/>
        </p:nvSpPr>
        <p:spPr>
          <a:xfrm>
            <a:off x="15075040" y="489003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667</a:t>
            </a:r>
            <a:endParaRPr lang="de-DE" sz="2200" dirty="0"/>
          </a:p>
        </p:txBody>
      </p:sp>
      <p:sp>
        <p:nvSpPr>
          <p:cNvPr id="94" name="Textfeld 40"/>
          <p:cNvSpPr txBox="1"/>
          <p:nvPr/>
        </p:nvSpPr>
        <p:spPr>
          <a:xfrm>
            <a:off x="13209623" y="3693725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566</a:t>
            </a:r>
            <a:endParaRPr lang="de-DE" sz="2200" dirty="0"/>
          </a:p>
        </p:txBody>
      </p:sp>
      <p:sp>
        <p:nvSpPr>
          <p:cNvPr id="95" name="Textfeld 41"/>
          <p:cNvSpPr txBox="1"/>
          <p:nvPr/>
        </p:nvSpPr>
        <p:spPr>
          <a:xfrm>
            <a:off x="11049000" y="2506835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/>
              <a:t>448</a:t>
            </a:r>
            <a:endParaRPr lang="de-DE" sz="2200" b="1" dirty="0"/>
          </a:p>
        </p:txBody>
      </p:sp>
      <p:grpSp>
        <p:nvGrpSpPr>
          <p:cNvPr id="45" name="Group 32"/>
          <p:cNvGrpSpPr/>
          <p:nvPr/>
        </p:nvGrpSpPr>
        <p:grpSpPr>
          <a:xfrm>
            <a:off x="2590800" y="3546660"/>
            <a:ext cx="10591800" cy="722945"/>
            <a:chOff x="0" y="0"/>
            <a:chExt cx="10350031" cy="728996"/>
          </a:xfrm>
          <a:solidFill>
            <a:srgbClr val="3D7692"/>
          </a:solidFill>
        </p:grpSpPr>
        <p:sp>
          <p:nvSpPr>
            <p:cNvPr id="46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891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43691">
            <a:off x="14143507" y="7409968"/>
            <a:ext cx="5763478" cy="68106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1857" y="-2160536"/>
            <a:ext cx="5102257" cy="7191175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3545643" y="498882"/>
            <a:ext cx="14636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TT Drugs"/>
              </a:rPr>
              <a:t>EINGÄNGE IN DER KRANKEN- UND PFLEGEVERSICHERUNG</a:t>
            </a:r>
            <a:endParaRPr lang="de-DE" sz="4400" dirty="0">
              <a:solidFill>
                <a:srgbClr val="FFFFFF"/>
              </a:solidFill>
              <a:latin typeface="TT Drugs"/>
            </a:endParaRPr>
          </a:p>
        </p:txBody>
      </p:sp>
      <p:sp>
        <p:nvSpPr>
          <p:cNvPr id="43" name="TextBox 2"/>
          <p:cNvSpPr txBox="1"/>
          <p:nvPr/>
        </p:nvSpPr>
        <p:spPr>
          <a:xfrm>
            <a:off x="832278" y="2811164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b="1" spc="119" dirty="0" smtClean="0">
                <a:solidFill>
                  <a:schemeClr val="bg1"/>
                </a:solidFill>
                <a:latin typeface="Aileron Regular"/>
              </a:rPr>
              <a:t>2022</a:t>
            </a:r>
            <a:endParaRPr lang="en-US" sz="2399" b="1" spc="119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44" name="TextBox 3"/>
          <p:cNvSpPr txBox="1"/>
          <p:nvPr/>
        </p:nvSpPr>
        <p:spPr>
          <a:xfrm>
            <a:off x="832277" y="4029698"/>
            <a:ext cx="3393837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06"/>
              </a:lnSpc>
            </a:pPr>
            <a:r>
              <a:rPr lang="en-US" sz="2400" spc="123" dirty="0" smtClean="0">
                <a:solidFill>
                  <a:schemeClr val="bg1"/>
                </a:solidFill>
                <a:latin typeface="Aileron Regular"/>
              </a:rPr>
              <a:t>2020</a:t>
            </a:r>
            <a:endParaRPr lang="en-US" sz="2400" spc="123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832277" y="5173364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chemeClr val="bg1"/>
                </a:solidFill>
                <a:latin typeface="Aileron Regular"/>
              </a:rPr>
              <a:t>2020</a:t>
            </a:r>
            <a:endParaRPr lang="en-US" sz="2399" spc="119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46" name="TextBox 5"/>
          <p:cNvSpPr txBox="1"/>
          <p:nvPr/>
        </p:nvSpPr>
        <p:spPr>
          <a:xfrm>
            <a:off x="832277" y="6438900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chemeClr val="bg1"/>
                </a:solidFill>
                <a:latin typeface="Aileron Regular"/>
              </a:rPr>
              <a:t>2019</a:t>
            </a:r>
            <a:endParaRPr lang="en-US" sz="2399" spc="119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832276" y="7611764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chemeClr val="bg1"/>
                </a:solidFill>
                <a:latin typeface="Aileron Regular"/>
              </a:rPr>
              <a:t>2018</a:t>
            </a:r>
            <a:endParaRPr lang="en-US" sz="2399" spc="119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48" name="TextBox 7"/>
          <p:cNvSpPr txBox="1"/>
          <p:nvPr/>
        </p:nvSpPr>
        <p:spPr>
          <a:xfrm>
            <a:off x="29718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100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49" name="TextBox 8"/>
          <p:cNvSpPr txBox="1"/>
          <p:nvPr/>
        </p:nvSpPr>
        <p:spPr>
          <a:xfrm>
            <a:off x="44958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200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50" name="TextBox 9"/>
          <p:cNvSpPr txBox="1"/>
          <p:nvPr/>
        </p:nvSpPr>
        <p:spPr>
          <a:xfrm>
            <a:off x="61722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300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51" name="TextBox 10"/>
          <p:cNvSpPr txBox="1"/>
          <p:nvPr/>
        </p:nvSpPr>
        <p:spPr>
          <a:xfrm>
            <a:off x="77724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400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52" name="TextBox 11"/>
          <p:cNvSpPr txBox="1"/>
          <p:nvPr/>
        </p:nvSpPr>
        <p:spPr>
          <a:xfrm>
            <a:off x="94488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500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53" name="TextBox 12"/>
          <p:cNvSpPr txBox="1"/>
          <p:nvPr/>
        </p:nvSpPr>
        <p:spPr>
          <a:xfrm>
            <a:off x="110490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600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grpSp>
        <p:nvGrpSpPr>
          <p:cNvPr id="54" name="Group 13"/>
          <p:cNvGrpSpPr/>
          <p:nvPr/>
        </p:nvGrpSpPr>
        <p:grpSpPr>
          <a:xfrm>
            <a:off x="3574951" y="2675750"/>
            <a:ext cx="13411200" cy="5515750"/>
            <a:chOff x="0" y="0"/>
            <a:chExt cx="16594691" cy="735433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72" name="Group 14"/>
            <p:cNvGrpSpPr/>
            <p:nvPr/>
          </p:nvGrpSpPr>
          <p:grpSpPr>
            <a:xfrm>
              <a:off x="0" y="1597602"/>
              <a:ext cx="16594691" cy="963927"/>
              <a:chOff x="0" y="0"/>
              <a:chExt cx="12550184" cy="728996"/>
            </a:xfrm>
            <a:grpFill/>
          </p:grpSpPr>
          <p:sp>
            <p:nvSpPr>
              <p:cNvPr id="81" name="Freeform 15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3" name="Group 16"/>
            <p:cNvGrpSpPr/>
            <p:nvPr/>
          </p:nvGrpSpPr>
          <p:grpSpPr>
            <a:xfrm>
              <a:off x="0" y="4792807"/>
              <a:ext cx="16594691" cy="963927"/>
              <a:chOff x="0" y="0"/>
              <a:chExt cx="12550184" cy="728996"/>
            </a:xfrm>
            <a:grpFill/>
          </p:grpSpPr>
          <p:sp>
            <p:nvSpPr>
              <p:cNvPr id="80" name="Freeform 17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4" name="Group 1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  <a:grpFill/>
          </p:grpSpPr>
          <p:sp>
            <p:nvSpPr>
              <p:cNvPr id="79" name="Freeform 1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5" name="Group 2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  <a:grpFill/>
          </p:grpSpPr>
          <p:sp>
            <p:nvSpPr>
              <p:cNvPr id="78" name="Freeform 2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6" name="Group 22"/>
            <p:cNvGrpSpPr/>
            <p:nvPr/>
          </p:nvGrpSpPr>
          <p:grpSpPr>
            <a:xfrm>
              <a:off x="0" y="6390409"/>
              <a:ext cx="16594691" cy="963927"/>
              <a:chOff x="0" y="0"/>
              <a:chExt cx="12550184" cy="728996"/>
            </a:xfrm>
            <a:grpFill/>
          </p:grpSpPr>
          <p:sp>
            <p:nvSpPr>
              <p:cNvPr id="77" name="Freeform 23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5" name="Group 24"/>
          <p:cNvGrpSpPr/>
          <p:nvPr/>
        </p:nvGrpSpPr>
        <p:grpSpPr>
          <a:xfrm>
            <a:off x="3574950" y="7468555"/>
            <a:ext cx="12649201" cy="722945"/>
            <a:chOff x="0" y="0"/>
            <a:chExt cx="7221493" cy="728996"/>
          </a:xfrm>
          <a:gradFill>
            <a:gsLst>
              <a:gs pos="9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71" name="Freeform 25"/>
            <p:cNvSpPr/>
            <p:nvPr/>
          </p:nvSpPr>
          <p:spPr>
            <a:xfrm>
              <a:off x="0" y="0"/>
              <a:ext cx="7221493" cy="728996"/>
            </a:xfrm>
            <a:custGeom>
              <a:avLst/>
              <a:gdLst/>
              <a:ahLst/>
              <a:cxnLst/>
              <a:rect l="l" t="t" r="r" b="b"/>
              <a:pathLst>
                <a:path w="7221493" h="728996">
                  <a:moveTo>
                    <a:pt x="709703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97033" y="0"/>
                  </a:lnTo>
                  <a:cubicBezTo>
                    <a:pt x="7165613" y="0"/>
                    <a:pt x="7221493" y="55880"/>
                    <a:pt x="7221493" y="124460"/>
                  </a:cubicBezTo>
                  <a:lnTo>
                    <a:pt x="7221493" y="604536"/>
                  </a:lnTo>
                  <a:cubicBezTo>
                    <a:pt x="7221493" y="673116"/>
                    <a:pt x="7165613" y="728996"/>
                    <a:pt x="7097033" y="7289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de-DE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6" name="Group 26"/>
          <p:cNvGrpSpPr/>
          <p:nvPr/>
        </p:nvGrpSpPr>
        <p:grpSpPr>
          <a:xfrm>
            <a:off x="3574951" y="6286500"/>
            <a:ext cx="11192729" cy="722945"/>
            <a:chOff x="0" y="0"/>
            <a:chExt cx="12235624" cy="728996"/>
          </a:xfrm>
          <a:solidFill>
            <a:schemeClr val="bg1">
              <a:lumMod val="85000"/>
            </a:schemeClr>
          </a:solidFill>
        </p:grpSpPr>
        <p:sp>
          <p:nvSpPr>
            <p:cNvPr id="70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" name="Group 28"/>
          <p:cNvGrpSpPr/>
          <p:nvPr/>
        </p:nvGrpSpPr>
        <p:grpSpPr>
          <a:xfrm>
            <a:off x="3574950" y="3887155"/>
            <a:ext cx="10210801" cy="722945"/>
            <a:chOff x="0" y="0"/>
            <a:chExt cx="5287940" cy="728996"/>
          </a:xfrm>
          <a:solidFill>
            <a:schemeClr val="bg1">
              <a:lumMod val="85000"/>
            </a:schemeClr>
          </a:solidFill>
        </p:grpSpPr>
        <p:sp>
          <p:nvSpPr>
            <p:cNvPr id="69" name="Freeform 29"/>
            <p:cNvSpPr/>
            <p:nvPr/>
          </p:nvSpPr>
          <p:spPr>
            <a:xfrm>
              <a:off x="0" y="0"/>
              <a:ext cx="5287940" cy="728996"/>
            </a:xfrm>
            <a:custGeom>
              <a:avLst/>
              <a:gdLst/>
              <a:ahLst/>
              <a:cxnLst/>
              <a:rect l="l" t="t" r="r" b="b"/>
              <a:pathLst>
                <a:path w="5287940" h="728996">
                  <a:moveTo>
                    <a:pt x="516348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63480" y="0"/>
                  </a:lnTo>
                  <a:cubicBezTo>
                    <a:pt x="5232060" y="0"/>
                    <a:pt x="5287940" y="55880"/>
                    <a:pt x="5287940" y="124460"/>
                  </a:cubicBezTo>
                  <a:lnTo>
                    <a:pt x="5287940" y="604536"/>
                  </a:lnTo>
                  <a:cubicBezTo>
                    <a:pt x="5287940" y="673116"/>
                    <a:pt x="5232060" y="728996"/>
                    <a:pt x="516348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" name="Group 30"/>
          <p:cNvGrpSpPr/>
          <p:nvPr/>
        </p:nvGrpSpPr>
        <p:grpSpPr>
          <a:xfrm>
            <a:off x="3574952" y="5067300"/>
            <a:ext cx="8915399" cy="722945"/>
            <a:chOff x="0" y="0"/>
            <a:chExt cx="8800611" cy="728996"/>
          </a:xfrm>
          <a:solidFill>
            <a:schemeClr val="bg1">
              <a:lumMod val="85000"/>
            </a:schemeClr>
          </a:solidFill>
        </p:grpSpPr>
        <p:sp>
          <p:nvSpPr>
            <p:cNvPr id="68" name="Freeform 31"/>
            <p:cNvSpPr/>
            <p:nvPr/>
          </p:nvSpPr>
          <p:spPr>
            <a:xfrm>
              <a:off x="0" y="0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9" name="Group 32"/>
          <p:cNvGrpSpPr/>
          <p:nvPr/>
        </p:nvGrpSpPr>
        <p:grpSpPr>
          <a:xfrm>
            <a:off x="3574952" y="2667955"/>
            <a:ext cx="5569048" cy="722945"/>
            <a:chOff x="0" y="0"/>
            <a:chExt cx="10350031" cy="728996"/>
          </a:xfrm>
          <a:solidFill>
            <a:schemeClr val="bg1">
              <a:lumMod val="85000"/>
            </a:schemeClr>
          </a:solidFill>
        </p:grpSpPr>
        <p:sp>
          <p:nvSpPr>
            <p:cNvPr id="67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0" name="TextBox 12"/>
          <p:cNvSpPr txBox="1"/>
          <p:nvPr/>
        </p:nvSpPr>
        <p:spPr>
          <a:xfrm>
            <a:off x="125730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chemeClr val="bg1"/>
                </a:solidFill>
                <a:latin typeface="Aileron Regular"/>
              </a:rPr>
              <a:t>7</a:t>
            </a: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62" name="Textfeld 38"/>
          <p:cNvSpPr txBox="1"/>
          <p:nvPr/>
        </p:nvSpPr>
        <p:spPr>
          <a:xfrm>
            <a:off x="15499582" y="7595618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774</a:t>
            </a:r>
            <a:endParaRPr lang="de-DE" sz="2200" dirty="0"/>
          </a:p>
        </p:txBody>
      </p:sp>
      <p:sp>
        <p:nvSpPr>
          <p:cNvPr id="63" name="Textfeld 39"/>
          <p:cNvSpPr txBox="1"/>
          <p:nvPr/>
        </p:nvSpPr>
        <p:spPr>
          <a:xfrm>
            <a:off x="14109560" y="641638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674</a:t>
            </a:r>
            <a:endParaRPr lang="de-DE" sz="2200" dirty="0"/>
          </a:p>
        </p:txBody>
      </p:sp>
      <p:sp>
        <p:nvSpPr>
          <p:cNvPr id="64" name="Textfeld 40"/>
          <p:cNvSpPr txBox="1"/>
          <p:nvPr/>
        </p:nvSpPr>
        <p:spPr>
          <a:xfrm>
            <a:off x="11793834" y="5213328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465</a:t>
            </a:r>
            <a:endParaRPr lang="de-DE" sz="2200" dirty="0"/>
          </a:p>
        </p:txBody>
      </p:sp>
      <p:sp>
        <p:nvSpPr>
          <p:cNvPr id="65" name="Textfeld 41"/>
          <p:cNvSpPr txBox="1"/>
          <p:nvPr/>
        </p:nvSpPr>
        <p:spPr>
          <a:xfrm>
            <a:off x="13034946" y="400101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601</a:t>
            </a:r>
            <a:endParaRPr lang="de-DE" sz="2200" dirty="0"/>
          </a:p>
        </p:txBody>
      </p:sp>
      <p:sp>
        <p:nvSpPr>
          <p:cNvPr id="66" name="TextBox 12"/>
          <p:cNvSpPr txBox="1"/>
          <p:nvPr/>
        </p:nvSpPr>
        <p:spPr>
          <a:xfrm>
            <a:off x="14020800" y="875993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chemeClr val="bg1"/>
                </a:solidFill>
                <a:latin typeface="Aileron Regular"/>
              </a:rPr>
              <a:t>800</a:t>
            </a:r>
            <a:endParaRPr lang="en-US" sz="2600" dirty="0">
              <a:solidFill>
                <a:schemeClr val="bg1"/>
              </a:solidFill>
              <a:latin typeface="Aileron Regular"/>
            </a:endParaRPr>
          </a:p>
        </p:txBody>
      </p:sp>
      <p:sp>
        <p:nvSpPr>
          <p:cNvPr id="82" name="Textfeld 41"/>
          <p:cNvSpPr txBox="1"/>
          <p:nvPr/>
        </p:nvSpPr>
        <p:spPr>
          <a:xfrm>
            <a:off x="8374016" y="2821778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/>
              <a:t>430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11776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28043">
            <a:off x="14217438" y="-3056430"/>
            <a:ext cx="7958573" cy="9474492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908537" y="353100"/>
            <a:ext cx="12193349" cy="1734368"/>
            <a:chOff x="-1" y="-19049"/>
            <a:chExt cx="16257799" cy="231249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1524000"/>
              <a:ext cx="1469582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Klagen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und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Eilanträge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</a:t>
              </a:r>
              <a:r>
                <a:rPr lang="en-US" sz="3200" dirty="0" err="1" smtClean="0">
                  <a:solidFill>
                    <a:srgbClr val="0F2A37"/>
                  </a:solidFill>
                  <a:latin typeface="TT Drugs"/>
                </a:rPr>
                <a:t>seit</a:t>
              </a:r>
              <a:r>
                <a:rPr lang="en-US" sz="3200" dirty="0" smtClean="0">
                  <a:solidFill>
                    <a:srgbClr val="0F2A37"/>
                  </a:solidFill>
                  <a:latin typeface="TT Drugs"/>
                </a:rPr>
                <a:t> 2018</a:t>
              </a:r>
              <a:endParaRPr lang="en-US" sz="3200" dirty="0">
                <a:solidFill>
                  <a:srgbClr val="0F2A37"/>
                </a:solidFill>
                <a:latin typeface="TT Drugs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-1" y="-19049"/>
              <a:ext cx="16257799" cy="14704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4400" dirty="0">
                  <a:solidFill>
                    <a:srgbClr val="0F2A37"/>
                  </a:solidFill>
                  <a:latin typeface="TT Drugs"/>
                </a:rPr>
                <a:t>ENTWICKLUNG DER </a:t>
              </a:r>
              <a:r>
                <a:rPr lang="en-US" sz="4400" dirty="0" smtClean="0">
                  <a:solidFill>
                    <a:srgbClr val="0F2A37"/>
                  </a:solidFill>
                  <a:latin typeface="TT Drugs"/>
                </a:rPr>
                <a:t>ERLEDIGUNGSZAHLEN</a:t>
              </a:r>
              <a:endParaRPr lang="en-US" sz="4400" dirty="0">
                <a:solidFill>
                  <a:srgbClr val="0F2A37"/>
                </a:solidFill>
                <a:latin typeface="TT Drugs"/>
              </a:endParaRP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914400" y="2892025"/>
            <a:ext cx="14630400" cy="6653625"/>
            <a:chOff x="-18163" y="-1032976"/>
            <a:chExt cx="18419039" cy="8987665"/>
          </a:xfrm>
        </p:grpSpPr>
        <p:grpSp>
          <p:nvGrpSpPr>
            <p:cNvPr id="26" name="Group 6"/>
            <p:cNvGrpSpPr/>
            <p:nvPr/>
          </p:nvGrpSpPr>
          <p:grpSpPr>
            <a:xfrm>
              <a:off x="5656159" y="-1032976"/>
              <a:ext cx="1130221" cy="7531610"/>
              <a:chOff x="-24309" y="-1342136"/>
              <a:chExt cx="1468487" cy="9785761"/>
            </a:xfrm>
          </p:grpSpPr>
          <p:sp>
            <p:nvSpPr>
              <p:cNvPr id="50" name="Freeform 7"/>
              <p:cNvSpPr/>
              <p:nvPr/>
            </p:nvSpPr>
            <p:spPr>
              <a:xfrm>
                <a:off x="-24309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7" name="Group 8"/>
            <p:cNvGrpSpPr/>
            <p:nvPr/>
          </p:nvGrpSpPr>
          <p:grpSpPr>
            <a:xfrm>
              <a:off x="12727671" y="-1032976"/>
              <a:ext cx="1130221" cy="7588968"/>
              <a:chOff x="50773" y="-1342138"/>
              <a:chExt cx="1468487" cy="9860287"/>
            </a:xfrm>
          </p:grpSpPr>
          <p:sp>
            <p:nvSpPr>
              <p:cNvPr id="49" name="Freeform 9"/>
              <p:cNvSpPr/>
              <p:nvPr/>
            </p:nvSpPr>
            <p:spPr>
              <a:xfrm>
                <a:off x="50773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8" name="Group 10"/>
            <p:cNvGrpSpPr/>
            <p:nvPr/>
          </p:nvGrpSpPr>
          <p:grpSpPr>
            <a:xfrm>
              <a:off x="2168003" y="-1032975"/>
              <a:ext cx="1130221" cy="7588967"/>
              <a:chOff x="-2" y="-1342136"/>
              <a:chExt cx="1468487" cy="9860285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-2" y="-1342136"/>
                <a:ext cx="1468487" cy="9860285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2"/>
            <p:cNvGrpSpPr/>
            <p:nvPr/>
          </p:nvGrpSpPr>
          <p:grpSpPr>
            <a:xfrm>
              <a:off x="9181731" y="-1032976"/>
              <a:ext cx="1130221" cy="7588969"/>
              <a:chOff x="0" y="-1342137"/>
              <a:chExt cx="1468487" cy="9860287"/>
            </a:xfrm>
          </p:grpSpPr>
          <p:sp>
            <p:nvSpPr>
              <p:cNvPr id="47" name="Freeform 13"/>
              <p:cNvSpPr/>
              <p:nvPr/>
            </p:nvSpPr>
            <p:spPr>
              <a:xfrm>
                <a:off x="0" y="-1342137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" name="Group 14"/>
            <p:cNvGrpSpPr/>
            <p:nvPr/>
          </p:nvGrpSpPr>
          <p:grpSpPr>
            <a:xfrm>
              <a:off x="16195457" y="-1032976"/>
              <a:ext cx="1130221" cy="7486240"/>
              <a:chOff x="0" y="-1342138"/>
              <a:chExt cx="1468487" cy="9726813"/>
            </a:xfrm>
          </p:grpSpPr>
          <p:sp>
            <p:nvSpPr>
              <p:cNvPr id="46" name="Freeform 15"/>
              <p:cNvSpPr/>
              <p:nvPr/>
            </p:nvSpPr>
            <p:spPr>
              <a:xfrm>
                <a:off x="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" name="TextBox 16"/>
            <p:cNvSpPr txBox="1"/>
            <p:nvPr/>
          </p:nvSpPr>
          <p:spPr>
            <a:xfrm>
              <a:off x="1092810" y="7401922"/>
              <a:ext cx="3280614" cy="53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99"/>
                </a:lnSpc>
              </a:pPr>
              <a:r>
                <a:rPr lang="en-US" sz="2266" spc="113" dirty="0" smtClean="0">
                  <a:solidFill>
                    <a:srgbClr val="191919"/>
                  </a:solidFill>
                  <a:latin typeface="Aileron Regular"/>
                </a:rPr>
                <a:t>2018</a:t>
              </a:r>
              <a:endParaRPr lang="en-US" sz="2266" spc="113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2" name="TextBox 17"/>
            <p:cNvSpPr txBox="1"/>
            <p:nvPr/>
          </p:nvSpPr>
          <p:spPr>
            <a:xfrm>
              <a:off x="4599672" y="7392397"/>
              <a:ext cx="3280614" cy="562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2019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3" name="TextBox 18"/>
            <p:cNvSpPr txBox="1"/>
            <p:nvPr/>
          </p:nvSpPr>
          <p:spPr>
            <a:xfrm>
              <a:off x="8106535" y="7392397"/>
              <a:ext cx="3280614" cy="562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2020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4" name="TextBox 19"/>
            <p:cNvSpPr txBox="1"/>
            <p:nvPr/>
          </p:nvSpPr>
          <p:spPr>
            <a:xfrm>
              <a:off x="11613398" y="7392397"/>
              <a:ext cx="3280614" cy="562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2021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15120260" y="7392397"/>
              <a:ext cx="3280616" cy="562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b="1" spc="120" dirty="0" smtClean="0">
                  <a:solidFill>
                    <a:srgbClr val="191919"/>
                  </a:solidFill>
                  <a:latin typeface="Aileron Regular"/>
                </a:rPr>
                <a:t>2022</a:t>
              </a:r>
              <a:endParaRPr lang="en-US" sz="2400" b="1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-3" y="615370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-18163" y="513657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-3" y="408969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40" name="TextBox 24"/>
            <p:cNvSpPr txBox="1"/>
            <p:nvPr/>
          </p:nvSpPr>
          <p:spPr>
            <a:xfrm>
              <a:off x="-1" y="3061596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-8808" y="201803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2667000" y="4099662"/>
            <a:ext cx="881634" cy="4396638"/>
            <a:chOff x="0" y="0"/>
            <a:chExt cx="1468487" cy="6879330"/>
          </a:xfrm>
          <a:solidFill>
            <a:srgbClr val="3D7692"/>
          </a:solidFill>
        </p:grpSpPr>
        <p:sp>
          <p:nvSpPr>
            <p:cNvPr id="25" name="Freeform 27"/>
            <p:cNvSpPr/>
            <p:nvPr/>
          </p:nvSpPr>
          <p:spPr>
            <a:xfrm>
              <a:off x="0" y="0"/>
              <a:ext cx="1468487" cy="6879330"/>
            </a:xfrm>
            <a:custGeom>
              <a:avLst/>
              <a:gdLst/>
              <a:ahLst/>
              <a:cxnLst/>
              <a:rect l="l" t="t" r="r" b="b"/>
              <a:pathLst>
                <a:path w="1468487" h="6555925">
                  <a:moveTo>
                    <a:pt x="1344027" y="6555925"/>
                  </a:moveTo>
                  <a:lnTo>
                    <a:pt x="124460" y="6555925"/>
                  </a:lnTo>
                  <a:cubicBezTo>
                    <a:pt x="55880" y="6555925"/>
                    <a:pt x="0" y="6500045"/>
                    <a:pt x="0" y="6431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6431466"/>
                  </a:lnTo>
                  <a:cubicBezTo>
                    <a:pt x="1468487" y="6500046"/>
                    <a:pt x="1412607" y="6555925"/>
                    <a:pt x="1344027" y="655592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8229600" y="4914900"/>
            <a:ext cx="890098" cy="3595286"/>
            <a:chOff x="0" y="0"/>
            <a:chExt cx="1468487" cy="5547097"/>
          </a:xfrm>
          <a:solidFill>
            <a:srgbClr val="3D7692"/>
          </a:solidFill>
        </p:grpSpPr>
        <p:sp>
          <p:nvSpPr>
            <p:cNvPr id="24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13792199" y="5150711"/>
            <a:ext cx="898561" cy="3359475"/>
            <a:chOff x="0" y="0"/>
            <a:chExt cx="1468487" cy="4231061"/>
          </a:xfrm>
          <a:solidFill>
            <a:srgbClr val="3D7692"/>
          </a:solidFill>
        </p:grpSpPr>
        <p:sp>
          <p:nvSpPr>
            <p:cNvPr id="23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5404564" y="4331614"/>
            <a:ext cx="920036" cy="4164686"/>
            <a:chOff x="0" y="0"/>
            <a:chExt cx="1468487" cy="4231061"/>
          </a:xfrm>
          <a:solidFill>
            <a:srgbClr val="3D7692"/>
          </a:solidFill>
        </p:grpSpPr>
        <p:sp>
          <p:nvSpPr>
            <p:cNvPr id="22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11048999" y="4762500"/>
            <a:ext cx="887269" cy="3738461"/>
            <a:chOff x="0" y="0"/>
            <a:chExt cx="1468487" cy="7494060"/>
          </a:xfrm>
          <a:solidFill>
            <a:srgbClr val="3D7692"/>
          </a:solidFill>
        </p:grpSpPr>
        <p:sp>
          <p:nvSpPr>
            <p:cNvPr id="21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25"/>
          <p:cNvSpPr txBox="1"/>
          <p:nvPr/>
        </p:nvSpPr>
        <p:spPr>
          <a:xfrm>
            <a:off x="928021" y="4383879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4" name="Textfeld 36"/>
          <p:cNvSpPr txBox="1"/>
          <p:nvPr/>
        </p:nvSpPr>
        <p:spPr>
          <a:xfrm>
            <a:off x="13849234" y="4719824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/>
              <a:t>2664</a:t>
            </a:r>
            <a:endParaRPr lang="de-DE" sz="2200" b="1" dirty="0"/>
          </a:p>
        </p:txBody>
      </p:sp>
      <p:sp>
        <p:nvSpPr>
          <p:cNvPr id="15" name="Textfeld 37"/>
          <p:cNvSpPr txBox="1"/>
          <p:nvPr/>
        </p:nvSpPr>
        <p:spPr>
          <a:xfrm>
            <a:off x="11131865" y="433161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2801</a:t>
            </a:r>
            <a:endParaRPr lang="de-DE" sz="2200" dirty="0"/>
          </a:p>
        </p:txBody>
      </p:sp>
      <p:sp>
        <p:nvSpPr>
          <p:cNvPr id="16" name="Textfeld 38"/>
          <p:cNvSpPr txBox="1"/>
          <p:nvPr/>
        </p:nvSpPr>
        <p:spPr>
          <a:xfrm>
            <a:off x="8302569" y="4484012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2764</a:t>
            </a:r>
            <a:endParaRPr lang="de-DE" sz="2200" dirty="0"/>
          </a:p>
        </p:txBody>
      </p:sp>
      <p:sp>
        <p:nvSpPr>
          <p:cNvPr id="17" name="Textfeld 39"/>
          <p:cNvSpPr txBox="1"/>
          <p:nvPr/>
        </p:nvSpPr>
        <p:spPr>
          <a:xfrm>
            <a:off x="5486914" y="3900726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3203</a:t>
            </a:r>
            <a:endParaRPr lang="de-DE" sz="2200" dirty="0"/>
          </a:p>
        </p:txBody>
      </p:sp>
      <p:sp>
        <p:nvSpPr>
          <p:cNvPr id="18" name="Textfeld 40"/>
          <p:cNvSpPr txBox="1"/>
          <p:nvPr/>
        </p:nvSpPr>
        <p:spPr>
          <a:xfrm>
            <a:off x="2730149" y="3665844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3374</a:t>
            </a:r>
            <a:endParaRPr lang="de-DE" sz="2200" dirty="0"/>
          </a:p>
        </p:txBody>
      </p:sp>
      <p:sp>
        <p:nvSpPr>
          <p:cNvPr id="19" name="TextBox 25"/>
          <p:cNvSpPr txBox="1"/>
          <p:nvPr/>
        </p:nvSpPr>
        <p:spPr>
          <a:xfrm>
            <a:off x="935445" y="3637414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3500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921416" y="2892025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  <a:latin typeface="Aileron Regular"/>
              </a:rPr>
              <a:t>4</a:t>
            </a: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289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00000">
            <a:off x="-1416302" y="5846686"/>
            <a:ext cx="7804324" cy="8225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14474">
            <a:off x="12428141" y="-1311467"/>
            <a:ext cx="7518607" cy="46803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0600" y="246150"/>
            <a:ext cx="11557710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5400" dirty="0" smtClean="0">
                <a:solidFill>
                  <a:srgbClr val="0F2A37"/>
                </a:solidFill>
                <a:latin typeface="Forum"/>
              </a:rPr>
              <a:t>ARTEN DER ERLEDIGUNG VON KLAGEN</a:t>
            </a:r>
            <a:endParaRPr lang="en-US" sz="54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45" name="Diagramm 44"/>
          <p:cNvGraphicFramePr/>
          <p:nvPr>
            <p:extLst>
              <p:ext uri="{D42A27DB-BD31-4B8C-83A1-F6EECF244321}">
                <p14:modId xmlns:p14="http://schemas.microsoft.com/office/powerpoint/2010/main" val="2284882777"/>
              </p:ext>
            </p:extLst>
          </p:nvPr>
        </p:nvGraphicFramePr>
        <p:xfrm>
          <a:off x="990600" y="2077619"/>
          <a:ext cx="15468600" cy="646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feld 5"/>
          <p:cNvSpPr txBox="1"/>
          <p:nvPr/>
        </p:nvSpPr>
        <p:spPr>
          <a:xfrm>
            <a:off x="2209800" y="8420100"/>
            <a:ext cx="85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30,25 %</a:t>
            </a:r>
            <a:endParaRPr lang="de-DE" sz="1600" b="1" dirty="0"/>
          </a:p>
        </p:txBody>
      </p:sp>
      <p:sp>
        <p:nvSpPr>
          <p:cNvPr id="47" name="Textfeld 6"/>
          <p:cNvSpPr txBox="1"/>
          <p:nvPr/>
        </p:nvSpPr>
        <p:spPr>
          <a:xfrm>
            <a:off x="4040570" y="8420100"/>
            <a:ext cx="78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7,58 %</a:t>
            </a:r>
            <a:endParaRPr lang="de-DE" sz="1600" b="1" dirty="0"/>
          </a:p>
        </p:txBody>
      </p:sp>
      <p:sp>
        <p:nvSpPr>
          <p:cNvPr id="48" name="Textfeld 7"/>
          <p:cNvSpPr txBox="1"/>
          <p:nvPr/>
        </p:nvSpPr>
        <p:spPr>
          <a:xfrm>
            <a:off x="5903948" y="8420100"/>
            <a:ext cx="77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9,53 %</a:t>
            </a:r>
            <a:endParaRPr lang="de-DE" sz="1600" b="1" dirty="0"/>
          </a:p>
        </p:txBody>
      </p:sp>
      <p:sp>
        <p:nvSpPr>
          <p:cNvPr id="49" name="Textfeld 8"/>
          <p:cNvSpPr txBox="1"/>
          <p:nvPr/>
        </p:nvSpPr>
        <p:spPr>
          <a:xfrm>
            <a:off x="7654095" y="8420100"/>
            <a:ext cx="85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10,58 %</a:t>
            </a:r>
            <a:endParaRPr lang="de-DE" sz="1600" b="1" dirty="0"/>
          </a:p>
        </p:txBody>
      </p:sp>
      <p:sp>
        <p:nvSpPr>
          <p:cNvPr id="50" name="Textfeld 9"/>
          <p:cNvSpPr txBox="1"/>
          <p:nvPr/>
        </p:nvSpPr>
        <p:spPr>
          <a:xfrm>
            <a:off x="9536131" y="8420100"/>
            <a:ext cx="90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31,31 %</a:t>
            </a:r>
            <a:endParaRPr lang="de-DE" sz="1600" b="1" dirty="0"/>
          </a:p>
        </p:txBody>
      </p:sp>
      <p:sp>
        <p:nvSpPr>
          <p:cNvPr id="51" name="Textfeld 10"/>
          <p:cNvSpPr txBox="1"/>
          <p:nvPr/>
        </p:nvSpPr>
        <p:spPr>
          <a:xfrm>
            <a:off x="11420396" y="8420100"/>
            <a:ext cx="79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1,26 %</a:t>
            </a:r>
            <a:endParaRPr lang="de-DE" sz="1600" b="1" dirty="0"/>
          </a:p>
        </p:txBody>
      </p:sp>
      <p:sp>
        <p:nvSpPr>
          <p:cNvPr id="52" name="Textfeld 11"/>
          <p:cNvSpPr txBox="1"/>
          <p:nvPr/>
        </p:nvSpPr>
        <p:spPr>
          <a:xfrm>
            <a:off x="13267872" y="8420100"/>
            <a:ext cx="79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2,64 %</a:t>
            </a:r>
            <a:endParaRPr lang="de-DE" sz="1600" b="1" dirty="0"/>
          </a:p>
        </p:txBody>
      </p:sp>
      <p:sp>
        <p:nvSpPr>
          <p:cNvPr id="53" name="Textfeld 12"/>
          <p:cNvSpPr txBox="1"/>
          <p:nvPr/>
        </p:nvSpPr>
        <p:spPr>
          <a:xfrm>
            <a:off x="15089948" y="8420100"/>
            <a:ext cx="80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6,85 %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080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43691">
            <a:off x="14143507" y="7409968"/>
            <a:ext cx="5763478" cy="68106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1857" y="-2160536"/>
            <a:ext cx="5375403" cy="7191175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6451197" y="770265"/>
            <a:ext cx="13646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TT Drugs"/>
              </a:rPr>
              <a:t>ENTSCHEIDUNGEN</a:t>
            </a:r>
            <a:endParaRPr lang="de-DE" sz="4400" dirty="0">
              <a:solidFill>
                <a:srgbClr val="FFFFFF"/>
              </a:solidFill>
              <a:latin typeface="TT Drugs"/>
            </a:endParaRPr>
          </a:p>
        </p:txBody>
      </p:sp>
      <p:sp>
        <p:nvSpPr>
          <p:cNvPr id="83" name="Textfeld 25"/>
          <p:cNvSpPr txBox="1"/>
          <p:nvPr/>
        </p:nvSpPr>
        <p:spPr>
          <a:xfrm>
            <a:off x="8001000" y="5022547"/>
            <a:ext cx="19672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spc="107" dirty="0">
                <a:solidFill>
                  <a:schemeClr val="bg1">
                    <a:lumMod val="95000"/>
                  </a:schemeClr>
                </a:solidFill>
                <a:latin typeface="Aileron Heavy"/>
              </a:rPr>
              <a:t>Insgesamt</a:t>
            </a:r>
          </a:p>
          <a:p>
            <a:pPr algn="ctr"/>
            <a:endParaRPr lang="de-DE" dirty="0"/>
          </a:p>
        </p:txBody>
      </p:sp>
      <p:sp>
        <p:nvSpPr>
          <p:cNvPr id="84" name="Textfeld 26"/>
          <p:cNvSpPr txBox="1"/>
          <p:nvPr/>
        </p:nvSpPr>
        <p:spPr>
          <a:xfrm>
            <a:off x="8274963" y="5558999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 smtClean="0">
                <a:solidFill>
                  <a:schemeClr val="bg1">
                    <a:lumMod val="95000"/>
                  </a:schemeClr>
                </a:solidFill>
              </a:rPr>
              <a:t>746</a:t>
            </a:r>
            <a:endParaRPr lang="de-DE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79487377"/>
              </p:ext>
            </p:extLst>
          </p:nvPr>
        </p:nvGraphicFramePr>
        <p:xfrm>
          <a:off x="1447800" y="2139766"/>
          <a:ext cx="15925800" cy="7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4173200" y="71247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FFFF"/>
                </a:solidFill>
                <a:latin typeface="TT Drugs"/>
              </a:rPr>
              <a:t>366</a:t>
            </a:r>
          </a:p>
        </p:txBody>
      </p:sp>
    </p:spTree>
    <p:extLst>
      <p:ext uri="{BB962C8B-B14F-4D97-AF65-F5344CB8AC3E}">
        <p14:creationId xmlns:p14="http://schemas.microsoft.com/office/powerpoint/2010/main" val="27713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Benutzerdefiniert</PresentationFormat>
  <Paragraphs>189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TT Drugs</vt:lpstr>
      <vt:lpstr>Aileron Regular</vt:lpstr>
      <vt:lpstr>IBM Plex Sans</vt:lpstr>
      <vt:lpstr>Arial</vt:lpstr>
      <vt:lpstr>Calibri</vt:lpstr>
      <vt:lpstr>Aileron Heavy</vt:lpstr>
      <vt:lpstr>Forum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Linder, Simona (SG Reutlingen)</dc:creator>
  <cp:lastModifiedBy>Linder, Simona (SG Reutlingen)</cp:lastModifiedBy>
  <cp:revision>123</cp:revision>
  <cp:lastPrinted>2023-03-08T09:07:16Z</cp:lastPrinted>
  <dcterms:created xsi:type="dcterms:W3CDTF">2006-08-16T00:00:00Z</dcterms:created>
  <dcterms:modified xsi:type="dcterms:W3CDTF">2023-03-10T08:23:52Z</dcterms:modified>
  <dc:identifier>DAFcg_3x0-w</dc:identifier>
</cp:coreProperties>
</file>